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713" r:id="rId1"/>
    <p:sldMasterId id="2147483667" r:id="rId2"/>
  </p:sldMasterIdLst>
  <p:notesMasterIdLst>
    <p:notesMasterId r:id="rId13"/>
  </p:notesMasterIdLst>
  <p:handoutMasterIdLst>
    <p:handoutMasterId r:id="rId14"/>
  </p:handoutMasterIdLst>
  <p:sldIdLst>
    <p:sldId id="366" r:id="rId3"/>
    <p:sldId id="615" r:id="rId4"/>
    <p:sldId id="572" r:id="rId5"/>
    <p:sldId id="616" r:id="rId6"/>
    <p:sldId id="617" r:id="rId7"/>
    <p:sldId id="618" r:id="rId8"/>
    <p:sldId id="578" r:id="rId9"/>
    <p:sldId id="582" r:id="rId10"/>
    <p:sldId id="416" r:id="rId11"/>
    <p:sldId id="560" r:id="rId12"/>
  </p:sldIdLst>
  <p:sldSz cx="12193588" cy="6858000"/>
  <p:notesSz cx="11309350" cy="20104100"/>
  <p:embeddedFontLst>
    <p:embeddedFont>
      <p:font typeface="Calibri" panose="020F0502020204030204" pitchFamily="34" charset="0"/>
      <p:regular r:id="rId15"/>
      <p:bold r:id="rId16"/>
      <p:italic r:id="rId17"/>
      <p:boldItalic r:id="rId18"/>
    </p:embeddedFont>
    <p:embeddedFont>
      <p:font typeface="Exo" panose="02000303000000000000" pitchFamily="2" charset="0"/>
      <p:regular r:id="rId19"/>
      <p:bold r:id="rId20"/>
      <p:italic r:id="rId21"/>
      <p:boldItalic r:id="rId22"/>
    </p:embeddedFont>
    <p:embeddedFont>
      <p:font typeface="Exo Light" panose="02000303000000000000" pitchFamily="2" charset="0"/>
      <p:regular r:id="rId23"/>
    </p:embeddedFont>
    <p:embeddedFont>
      <p:font typeface="Montserrat SemiBold" panose="00000700000000000000"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Roboto Condensed Light" panose="02000000000000000000" pitchFamily="2" charset="0"/>
      <p:regular r:id="rId32"/>
      <p:italic r:id="rId33"/>
    </p:embeddedFont>
  </p:embeddedFontLst>
  <p:defaultTex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F740CA92-E581-4F60-8422-D677BAE783F9}">
          <p14:sldIdLst>
            <p14:sldId id="366"/>
            <p14:sldId id="615"/>
            <p14:sldId id="572"/>
            <p14:sldId id="616"/>
            <p14:sldId id="617"/>
            <p14:sldId id="618"/>
            <p14:sldId id="578"/>
            <p14:sldId id="582"/>
            <p14:sldId id="416"/>
            <p14:sldId id="560"/>
          </p14:sldIdLst>
        </p14:section>
      </p14:sectionLst>
    </p:ext>
    <p:ext uri="{EFAFB233-063F-42B5-8137-9DF3F51BA10A}">
      <p15:sldGuideLst xmlns:p15="http://schemas.microsoft.com/office/powerpoint/2012/main">
        <p15:guide id="1" orient="horz" pos="377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96969"/>
    <a:srgbClr val="41439A"/>
    <a:srgbClr val="9D9FCD"/>
    <a:srgbClr val="4A4A4A"/>
    <a:srgbClr val="7F80BA"/>
    <a:srgbClr val="5B3391"/>
    <a:srgbClr val="464646"/>
    <a:srgbClr val="8C74AA"/>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14" autoAdjust="0"/>
    <p:restoredTop sz="95652" autoAdjust="0"/>
  </p:normalViewPr>
  <p:slideViewPr>
    <p:cSldViewPr snapToGrid="0">
      <p:cViewPr varScale="1">
        <p:scale>
          <a:sx n="114" d="100"/>
          <a:sy n="114" d="100"/>
        </p:scale>
        <p:origin x="1212" y="102"/>
      </p:cViewPr>
      <p:guideLst>
        <p:guide orient="horz" pos="377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4BFADC-759D-9A4E-9A09-AD89F1BCC0AE}"/>
              </a:ext>
            </a:extLst>
          </p:cNvPr>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62EC22-1B51-694A-94D5-D4CB2538FD12}"/>
              </a:ext>
            </a:extLst>
          </p:cNvPr>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3421FBE2-D7AF-034E-A3E8-B3AFB8825F2F}" type="datetimeFigureOut">
              <a:rPr lang="en-US" smtClean="0"/>
              <a:t>3/19/2020</a:t>
            </a:fld>
            <a:endParaRPr lang="en-US" dirty="0"/>
          </a:p>
        </p:txBody>
      </p:sp>
      <p:sp>
        <p:nvSpPr>
          <p:cNvPr id="4" name="Footer Placeholder 3">
            <a:extLst>
              <a:ext uri="{FF2B5EF4-FFF2-40B4-BE49-F238E27FC236}">
                <a16:creationId xmlns:a16="http://schemas.microsoft.com/office/drawing/2014/main" id="{2202C9E9-64FF-014C-96CA-5B97C999C1FF}"/>
              </a:ext>
            </a:extLst>
          </p:cNvPr>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38FAC2-6080-3440-A5EF-CDB292825895}"/>
              </a:ext>
            </a:extLst>
          </p:cNvPr>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A0D59A62-6DDC-664C-B490-E4412C3B9B65}" type="slidenum">
              <a:rPr lang="en-US" smtClean="0"/>
              <a:t>‹#›</a:t>
            </a:fld>
            <a:endParaRPr lang="en-US" dirty="0"/>
          </a:p>
        </p:txBody>
      </p:sp>
    </p:spTree>
    <p:extLst>
      <p:ext uri="{BB962C8B-B14F-4D97-AF65-F5344CB8AC3E}">
        <p14:creationId xmlns:p14="http://schemas.microsoft.com/office/powerpoint/2010/main" val="123349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b="0" i="0">
                <a:latin typeface="Roboto Condensed Light" panose="02000000000000000000" pitchFamily="2" charset="0"/>
              </a:defRPr>
            </a:lvl1pPr>
          </a:lstStyle>
          <a:p>
            <a:endParaRPr lang="en-US" dirty="0"/>
          </a:p>
        </p:txBody>
      </p:sp>
      <p:sp>
        <p:nvSpPr>
          <p:cNvPr id="3" name="Date Placeholder 2"/>
          <p:cNvSpPr>
            <a:spLocks noGrp="1"/>
          </p:cNvSpPr>
          <p:nvPr>
            <p:ph type="dt" idx="1"/>
          </p:nvPr>
        </p:nvSpPr>
        <p:spPr>
          <a:xfrm>
            <a:off x="6405715" y="0"/>
            <a:ext cx="4900956" cy="1007464"/>
          </a:xfrm>
          <a:prstGeom prst="rect">
            <a:avLst/>
          </a:prstGeom>
        </p:spPr>
        <p:txBody>
          <a:bodyPr vert="horz" lIns="91440" tIns="45720" rIns="91440" bIns="45720" rtlCol="0"/>
          <a:lstStyle>
            <a:lvl1pPr algn="r">
              <a:defRPr sz="1200" b="0" i="0">
                <a:latin typeface="Roboto Condensed Light" panose="02000000000000000000" pitchFamily="2" charset="0"/>
              </a:defRPr>
            </a:lvl1pPr>
          </a:lstStyle>
          <a:p>
            <a:fld id="{F0A9609A-B772-C646-9832-EF91D164CC90}" type="datetimeFigureOut">
              <a:rPr lang="en-US" smtClean="0"/>
              <a:pPr/>
              <a:t>3/19/2020</a:t>
            </a:fld>
            <a:endParaRPr lang="en-US" dirty="0"/>
          </a:p>
        </p:txBody>
      </p:sp>
      <p:sp>
        <p:nvSpPr>
          <p:cNvPr id="4" name="Slide Image Placeholder 3"/>
          <p:cNvSpPr>
            <a:spLocks noGrp="1" noRot="1" noChangeAspect="1"/>
          </p:cNvSpPr>
          <p:nvPr>
            <p:ph type="sldImg" idx="2"/>
          </p:nvPr>
        </p:nvSpPr>
        <p:spPr>
          <a:xfrm>
            <a:off x="-374650" y="2514600"/>
            <a:ext cx="12058650" cy="67833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130578" y="9673900"/>
            <a:ext cx="9048194" cy="7918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639"/>
            <a:ext cx="4900956" cy="1007462"/>
          </a:xfrm>
          <a:prstGeom prst="rect">
            <a:avLst/>
          </a:prstGeom>
        </p:spPr>
        <p:txBody>
          <a:bodyPr vert="horz" lIns="91440" tIns="45720" rIns="91440" bIns="45720" rtlCol="0" anchor="b"/>
          <a:lstStyle>
            <a:lvl1pPr algn="l">
              <a:defRPr sz="1200" b="0" i="0">
                <a:latin typeface="Roboto Condensed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6405715" y="19096639"/>
            <a:ext cx="4900956" cy="1007462"/>
          </a:xfrm>
          <a:prstGeom prst="rect">
            <a:avLst/>
          </a:prstGeom>
        </p:spPr>
        <p:txBody>
          <a:bodyPr vert="horz" lIns="91440" tIns="45720" rIns="91440" bIns="45720" rtlCol="0" anchor="b"/>
          <a:lstStyle>
            <a:lvl1pPr algn="r">
              <a:defRPr sz="1200" b="0" i="0">
                <a:latin typeface="Roboto Condensed Light" panose="02000000000000000000" pitchFamily="2" charset="0"/>
              </a:defRPr>
            </a:lvl1pPr>
          </a:lstStyle>
          <a:p>
            <a:fld id="{06B0FC7D-8687-9A40-9CA8-0B2F00AB98E3}" type="slidenum">
              <a:rPr lang="en-US" smtClean="0"/>
              <a:pPr/>
              <a:t>‹#›</a:t>
            </a:fld>
            <a:endParaRPr lang="en-US" dirty="0"/>
          </a:p>
        </p:txBody>
      </p:sp>
    </p:spTree>
    <p:extLst>
      <p:ext uri="{BB962C8B-B14F-4D97-AF65-F5344CB8AC3E}">
        <p14:creationId xmlns:p14="http://schemas.microsoft.com/office/powerpoint/2010/main" val="231655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a:t>
            </a:fld>
            <a:endParaRPr lang="en-US" dirty="0"/>
          </a:p>
        </p:txBody>
      </p:sp>
    </p:spTree>
    <p:extLst>
      <p:ext uri="{BB962C8B-B14F-4D97-AF65-F5344CB8AC3E}">
        <p14:creationId xmlns:p14="http://schemas.microsoft.com/office/powerpoint/2010/main" val="11148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B0FC7D-8687-9A40-9CA8-0B2F00AB98E3}" type="slidenum">
              <a:rPr lang="en-US" smtClean="0"/>
              <a:pPr/>
              <a:t>10</a:t>
            </a:fld>
            <a:endParaRPr lang="en-US" dirty="0"/>
          </a:p>
        </p:txBody>
      </p:sp>
    </p:spTree>
    <p:extLst>
      <p:ext uri="{BB962C8B-B14F-4D97-AF65-F5344CB8AC3E}">
        <p14:creationId xmlns:p14="http://schemas.microsoft.com/office/powerpoint/2010/main" val="73560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77344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359405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8260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33841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95107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57758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34933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400320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Light-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CED198-04B0-1D4B-9CF9-27BE895D0690}"/>
              </a:ext>
            </a:extLst>
          </p:cNvPr>
          <p:cNvSpPr>
            <a:spLocks noGrp="1"/>
          </p:cNvSpPr>
          <p:nvPr>
            <p:ph type="body" sz="quarter" idx="10" hasCustomPrompt="1"/>
          </p:nvPr>
        </p:nvSpPr>
        <p:spPr>
          <a:xfrm>
            <a:off x="650874" y="1391732"/>
            <a:ext cx="7385845" cy="1306512"/>
          </a:xfrm>
          <a:prstGeom prst="rect">
            <a:avLst/>
          </a:prstGeom>
        </p:spPr>
        <p:txBody>
          <a:bodyPr/>
          <a:lstStyle>
            <a:lvl1pPr>
              <a:lnSpc>
                <a:spcPct val="90000"/>
              </a:lnSpc>
              <a:defRPr sz="4400" b="1" i="0">
                <a:solidFill>
                  <a:srgbClr val="41439A"/>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a:t>Observe The Evolution of Quantum Capacity</a:t>
            </a:r>
          </a:p>
        </p:txBody>
      </p:sp>
      <p:sp>
        <p:nvSpPr>
          <p:cNvPr id="5" name="Text Placeholder 12">
            <a:extLst>
              <a:ext uri="{FF2B5EF4-FFF2-40B4-BE49-F238E27FC236}">
                <a16:creationId xmlns:a16="http://schemas.microsoft.com/office/drawing/2014/main" id="{A4CCF3E3-77ED-8B47-BA4F-C8AA5DC7EF51}"/>
              </a:ext>
            </a:extLst>
          </p:cNvPr>
          <p:cNvSpPr>
            <a:spLocks noGrp="1"/>
          </p:cNvSpPr>
          <p:nvPr>
            <p:ph type="body" sz="quarter" idx="11" hasCustomPrompt="1"/>
          </p:nvPr>
        </p:nvSpPr>
        <p:spPr>
          <a:xfrm>
            <a:off x="650875" y="2794290"/>
            <a:ext cx="5703626" cy="1893887"/>
          </a:xfrm>
          <a:prstGeom prst="rect">
            <a:avLst/>
          </a:prstGeom>
        </p:spPr>
        <p:txBody>
          <a:bodyPr/>
          <a:lstStyle>
            <a:lvl1pPr>
              <a:lnSpc>
                <a:spcPct val="110000"/>
              </a:lnSpc>
              <a:defRPr lang="en-US" sz="2800" b="0" i="0">
                <a:solidFill>
                  <a:srgbClr val="858585"/>
                </a:solidFill>
                <a:latin typeface="Roboto Condensed Light" panose="02000000000000000000" pitchFamily="2" charset="0"/>
                <a:ea typeface="Roboto Condensed Light" panose="02000000000000000000" pitchFamily="2" charset="0"/>
                <a:cs typeface="+mn-cs"/>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marL="0" lvl="0">
              <a:lnSpc>
                <a:spcPct val="110000"/>
              </a:lnSpc>
            </a:pPr>
            <a:r>
              <a:rPr lang="en-US"/>
              <a:t>Keep track of a transformational technology as it evolves.</a:t>
            </a:r>
          </a:p>
        </p:txBody>
      </p:sp>
    </p:spTree>
    <p:extLst>
      <p:ext uri="{BB962C8B-B14F-4D97-AF65-F5344CB8AC3E}">
        <p14:creationId xmlns:p14="http://schemas.microsoft.com/office/powerpoint/2010/main" val="270541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ackCover-Light-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4" name="Picture 3" descr="McLean &amp; Company Logo">
            <a:extLst>
              <a:ext uri="{FF2B5EF4-FFF2-40B4-BE49-F238E27FC236}">
                <a16:creationId xmlns:a16="http://schemas.microsoft.com/office/drawing/2014/main" id="{D96D7FEE-4E5E-4258-8D3C-8E047E48E68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88859" y="3051984"/>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09AF9F-4306-43FC-95CD-24E38F6F6D6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6789" y="3195531"/>
            <a:ext cx="2341128" cy="466933"/>
          </a:xfrm>
          <a:prstGeom prst="rect">
            <a:avLst/>
          </a:prstGeom>
        </p:spPr>
      </p:pic>
    </p:spTree>
    <p:extLst>
      <p:ext uri="{BB962C8B-B14F-4D97-AF65-F5344CB8AC3E}">
        <p14:creationId xmlns:p14="http://schemas.microsoft.com/office/powerpoint/2010/main" val="85541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5" y="530021"/>
            <a:ext cx="11119027" cy="1130188"/>
          </a:xfrm>
        </p:spPr>
        <p:txBody>
          <a:bodyPr>
            <a:noAutofit/>
          </a:bodyPr>
          <a:lstStyle>
            <a:lvl1pPr>
              <a:lnSpc>
                <a:spcPct val="90000"/>
              </a:lnSpc>
              <a:defRPr b="0" i="0">
                <a:solidFill>
                  <a:srgbClr val="717272"/>
                </a:solidFill>
              </a:defRPr>
            </a:lvl1pPr>
          </a:lstStyle>
          <a:p>
            <a:r>
              <a:rPr lang="en-US"/>
              <a:t>Click to edit Master title style</a:t>
            </a:r>
          </a:p>
        </p:txBody>
      </p:sp>
    </p:spTree>
    <p:extLst>
      <p:ext uri="{BB962C8B-B14F-4D97-AF65-F5344CB8AC3E}">
        <p14:creationId xmlns:p14="http://schemas.microsoft.com/office/powerpoint/2010/main" val="3400226304"/>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dle Accent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59755C-3BFD-4A29-BEFA-E1183A443848}"/>
              </a:ext>
            </a:extLst>
          </p:cNvPr>
          <p:cNvSpPr/>
          <p:nvPr userDrawn="1"/>
        </p:nvSpPr>
        <p:spPr>
          <a:xfrm>
            <a:off x="0" y="1410346"/>
            <a:ext cx="12193588" cy="4804717"/>
          </a:xfrm>
          <a:prstGeom prst="rect">
            <a:avLst/>
          </a:prstGeom>
          <a:gradFill>
            <a:gsLst>
              <a:gs pos="15000">
                <a:schemeClr val="bg1"/>
              </a:gs>
              <a:gs pos="85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30021"/>
            <a:ext cx="10808475" cy="1130188"/>
          </a:xfrm>
        </p:spPr>
        <p:txBody>
          <a:bodyPr>
            <a:noAutofit/>
          </a:bodyPr>
          <a:lstStyle>
            <a:lvl1pPr>
              <a:lnSpc>
                <a:spcPct val="90000"/>
              </a:lnSpc>
              <a:defRPr b="0" i="0"/>
            </a:lvl1pPr>
          </a:lstStyle>
          <a:p>
            <a:r>
              <a:rPr lang="en-US"/>
              <a:t>Click to edit Master title style</a:t>
            </a:r>
          </a:p>
        </p:txBody>
      </p:sp>
    </p:spTree>
    <p:extLst>
      <p:ext uri="{BB962C8B-B14F-4D97-AF65-F5344CB8AC3E}">
        <p14:creationId xmlns:p14="http://schemas.microsoft.com/office/powerpoint/2010/main" val="1068480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tep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4A49C4-26C6-F747-A948-6F248247D1D3}"/>
              </a:ext>
            </a:extLst>
          </p:cNvPr>
          <p:cNvSpPr/>
          <p:nvPr userDrawn="1"/>
        </p:nvSpPr>
        <p:spPr>
          <a:xfrm>
            <a:off x="8597245" y="0"/>
            <a:ext cx="3596341" cy="6858000"/>
          </a:xfrm>
          <a:prstGeom prst="rect">
            <a:avLst/>
          </a:prstGeom>
          <a:gradFill>
            <a:gsLst>
              <a:gs pos="19000">
                <a:srgbClr val="41439A"/>
              </a:gs>
              <a:gs pos="99000">
                <a:srgbClr val="7F80B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10000"/>
              </a:lnSpc>
            </a:pPr>
            <a:endParaRPr lang="en-US" dirty="0"/>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464708"/>
            <a:ext cx="7715238" cy="519691"/>
          </a:xfrm>
        </p:spPr>
        <p:txBody>
          <a:bodyPr>
            <a:noAutofit/>
          </a:bodyPr>
          <a:lstStyle>
            <a:lvl1pPr>
              <a:lnSpc>
                <a:spcPct val="110000"/>
              </a:lnSpc>
              <a:defRPr b="0" i="0">
                <a:solidFill>
                  <a:srgbClr val="717171"/>
                </a:solidFill>
              </a:defRPr>
            </a:lvl1pPr>
          </a:lstStyle>
          <a:p>
            <a:r>
              <a:rPr lang="en-US"/>
              <a:t>Click to edit Master title style</a:t>
            </a:r>
          </a:p>
        </p:txBody>
      </p:sp>
      <p:sp>
        <p:nvSpPr>
          <p:cNvPr id="4" name="Text Placeholder 11">
            <a:extLst>
              <a:ext uri="{FF2B5EF4-FFF2-40B4-BE49-F238E27FC236}">
                <a16:creationId xmlns:a16="http://schemas.microsoft.com/office/drawing/2014/main" id="{AFF3E0B4-46E9-884B-8F5F-3F97FE21CDA1}"/>
              </a:ext>
            </a:extLst>
          </p:cNvPr>
          <p:cNvSpPr>
            <a:spLocks noGrp="1"/>
          </p:cNvSpPr>
          <p:nvPr>
            <p:ph type="body" sz="quarter" idx="11"/>
          </p:nvPr>
        </p:nvSpPr>
        <p:spPr>
          <a:xfrm>
            <a:off x="374088" y="1177271"/>
            <a:ext cx="5686987" cy="456696"/>
          </a:xfrm>
          <a:prstGeom prst="rect">
            <a:avLst/>
          </a:prstGeom>
        </p:spPr>
        <p:txBody>
          <a:bodyPr lIns="0" tIns="0" rIns="0" bIns="0">
            <a:noAutofit/>
          </a:bodyPr>
          <a:lstStyle>
            <a:lvl1pPr marL="0" indent="0">
              <a:lnSpc>
                <a:spcPct val="110000"/>
              </a:lnSpc>
              <a:buNone/>
              <a:defRPr sz="2000" b="0" i="0">
                <a:solidFill>
                  <a:srgbClr val="848585"/>
                </a:solidFill>
                <a:latin typeface="Montserrat SemiBold" pitchFamily="2" charset="77"/>
                <a:cs typeface="Arial" panose="020B0604020202020204" pitchFamily="34" charset="0"/>
              </a:defRPr>
            </a:lvl1pPr>
            <a:lvl2pPr marL="457200" indent="0">
              <a:lnSpc>
                <a:spcPts val="2400"/>
              </a:lnSpc>
              <a:buNone/>
              <a:defRPr sz="2000">
                <a:solidFill>
                  <a:srgbClr val="848585"/>
                </a:solidFill>
                <a:latin typeface="Arial" panose="020B0604020202020204" pitchFamily="34" charset="0"/>
                <a:cs typeface="Arial" panose="020B0604020202020204" pitchFamily="34" charset="0"/>
              </a:defRPr>
            </a:lvl2pPr>
            <a:lvl3pPr marL="914400" indent="0">
              <a:lnSpc>
                <a:spcPts val="2400"/>
              </a:lnSpc>
              <a:buNone/>
              <a:defRPr sz="2000">
                <a:solidFill>
                  <a:srgbClr val="848585"/>
                </a:solidFill>
                <a:latin typeface="Arial" panose="020B0604020202020204" pitchFamily="34" charset="0"/>
                <a:cs typeface="Arial" panose="020B0604020202020204" pitchFamily="34" charset="0"/>
              </a:defRPr>
            </a:lvl3pPr>
            <a:lvl4pPr marL="1371600" indent="0">
              <a:lnSpc>
                <a:spcPts val="2400"/>
              </a:lnSpc>
              <a:buNone/>
              <a:defRPr sz="2000">
                <a:solidFill>
                  <a:srgbClr val="848585"/>
                </a:solidFill>
                <a:latin typeface="Arial" panose="020B0604020202020204" pitchFamily="34" charset="0"/>
                <a:cs typeface="Arial" panose="020B0604020202020204" pitchFamily="34" charset="0"/>
              </a:defRPr>
            </a:lvl4pPr>
            <a:lvl5pPr marL="1828800" indent="0">
              <a:lnSpc>
                <a:spcPts val="2400"/>
              </a:lnSpc>
              <a:buNone/>
              <a:defRPr sz="2000">
                <a:solidFill>
                  <a:srgbClr val="848585"/>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3" name="Text Placeholder 14">
            <a:extLst>
              <a:ext uri="{FF2B5EF4-FFF2-40B4-BE49-F238E27FC236}">
                <a16:creationId xmlns:a16="http://schemas.microsoft.com/office/drawing/2014/main" id="{CD080FB1-EBFC-8046-8481-0C6839CE648F}"/>
              </a:ext>
            </a:extLst>
          </p:cNvPr>
          <p:cNvSpPr>
            <a:spLocks noGrp="1"/>
          </p:cNvSpPr>
          <p:nvPr>
            <p:ph type="body" sz="quarter" idx="12"/>
          </p:nvPr>
        </p:nvSpPr>
        <p:spPr>
          <a:xfrm>
            <a:off x="9202108" y="724553"/>
            <a:ext cx="2531187" cy="5397288"/>
          </a:xfrm>
          <a:prstGeom prst="rect">
            <a:avLst/>
          </a:prstGeom>
        </p:spPr>
        <p:txBody>
          <a:bodyPr lIns="0" tIns="0" rIns="0" bIns="0" numCol="1" spcCol="360000">
            <a:noAutofit/>
          </a:bodyPr>
          <a:lstStyle>
            <a:lvl1pPr marL="0" indent="0">
              <a:lnSpc>
                <a:spcPct val="110000"/>
              </a:lnSpc>
              <a:buNone/>
              <a:defRPr sz="1200" b="0" i="0">
                <a:solidFill>
                  <a:schemeClr val="bg1"/>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7" name="TextBox 6">
            <a:extLst>
              <a:ext uri="{FF2B5EF4-FFF2-40B4-BE49-F238E27FC236}">
                <a16:creationId xmlns:a16="http://schemas.microsoft.com/office/drawing/2014/main" id="{E22F7FD4-6A50-4584-A24B-B34D1145CABE}"/>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dirty="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dirty="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680871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5512"/>
      </p:ext>
    </p:extLst>
  </p:cSld>
  <p:clrMap bg1="lt1" tx1="dk1" bg2="lt2" tx2="dk2" accent1="accent1" accent2="accent2" accent3="accent3" accent4="accent4" accent5="accent5" accent6="accent6" hlink="hlink" folHlink="folHlink"/>
  <p:sldLayoutIdLst>
    <p:sldLayoutId id="2147483741" r:id="rId1"/>
    <p:sldLayoutId id="2147483746" r:id="rId2"/>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106" y="530021"/>
            <a:ext cx="10911992" cy="1130188"/>
          </a:xfrm>
          <a:prstGeom prst="rect">
            <a:avLst/>
          </a:prstGeom>
        </p:spPr>
        <p:txBody>
          <a:bodyPr vert="horz" lIns="0" tIns="0" rIns="0" bIns="0" rtlCol="0" anchor="t" anchorCtr="0">
            <a:noAutofit/>
          </a:bodyPr>
          <a:lstStyle/>
          <a:p>
            <a:r>
              <a:rPr lang="en-US"/>
              <a:t>Click to edit Master title style</a:t>
            </a:r>
          </a:p>
        </p:txBody>
      </p:sp>
      <p:sp>
        <p:nvSpPr>
          <p:cNvPr id="6" name="TextBox 5">
            <a:extLst>
              <a:ext uri="{FF2B5EF4-FFF2-40B4-BE49-F238E27FC236}">
                <a16:creationId xmlns:a16="http://schemas.microsoft.com/office/drawing/2014/main" id="{D157BAA2-9957-9B4B-9ED3-4CE35C755129}"/>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dirty="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dirty="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961882258"/>
      </p:ext>
    </p:extLst>
  </p:cSld>
  <p:clrMap bg1="lt1" tx1="dk1" bg2="lt2" tx2="dk2" accent1="accent1" accent2="accent2" accent3="accent3" accent4="accent4" accent5="accent5" accent6="accent6" hlink="hlink" folHlink="folHlink"/>
  <p:sldLayoutIdLst>
    <p:sldLayoutId id="2147483753" r:id="rId1"/>
    <p:sldLayoutId id="2147483732" r:id="rId2"/>
    <p:sldLayoutId id="2147483757" r:id="rId3"/>
  </p:sldLayoutIdLst>
  <p:hf hdr="0" ftr="0" dt="0"/>
  <p:txStyles>
    <p:titleStyle>
      <a:lvl1pPr algn="l" defTabSz="914400" rtl="0" eaLnBrk="1" latinLnBrk="0" hangingPunct="1">
        <a:lnSpc>
          <a:spcPts val="4000"/>
        </a:lnSpc>
        <a:spcBef>
          <a:spcPct val="0"/>
        </a:spcBef>
        <a:buNone/>
        <a:defRPr sz="3200" b="0" i="0" kern="1200">
          <a:solidFill>
            <a:srgbClr val="717171"/>
          </a:solidFill>
          <a:latin typeface="Montserrat SemiBold"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30">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46">
          <p15:clr>
            <a:srgbClr val="F26B43"/>
          </p15:clr>
        </p15:guide>
        <p15:guide id="14" pos="6267">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5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who.int/emergencies/diseases/novel-coronavirus-2019/situation-report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www.cdc.gov/coronavirus/2019-ncov/community/schools-childcare/talking-with-children.html" TargetMode="External"/><Relationship Id="rId4" Type="http://schemas.openxmlformats.org/officeDocument/2006/relationships/hyperlink" Target="https://www.cdc.gov/coronavirus/2019-ncov/index.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eforum.org/agenda/2020/03/seniors-elderly-coronavirus-isolation/" TargetMode="External"/><Relationship Id="rId7" Type="http://schemas.openxmlformats.org/officeDocument/2006/relationships/hyperlink" Target="https://hbr.org/2020/03/how-working-parents-can-prepare-for-coronavirus-closure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fm104.ie/news/buzz/list-of-free-resources-online-for-your-kids-to-use-during-covid-19-outbreak/" TargetMode="External"/><Relationship Id="rId5" Type="http://schemas.openxmlformats.org/officeDocument/2006/relationships/hyperlink" Target="https://www.wired.com/gallery/how-to-entertain-children-quarantine/" TargetMode="External"/><Relationship Id="rId4" Type="http://schemas.openxmlformats.org/officeDocument/2006/relationships/hyperlink" Target="https://gero.usc.edu/2020/03/10/covid-19-and-caring-for-older-adult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7B64D2-5803-4688-A98B-D90AE9FA4044}"/>
              </a:ext>
            </a:extLst>
          </p:cNvPr>
          <p:cNvSpPr>
            <a:spLocks noGrp="1"/>
          </p:cNvSpPr>
          <p:nvPr>
            <p:ph type="body" sz="quarter" idx="10"/>
          </p:nvPr>
        </p:nvSpPr>
        <p:spPr>
          <a:xfrm>
            <a:off x="262801" y="1682431"/>
            <a:ext cx="11468821" cy="1890548"/>
          </a:xfrm>
        </p:spPr>
        <p:txBody>
          <a:bodyPr anchor="t"/>
          <a:lstStyle/>
          <a:p>
            <a:r>
              <a:rPr lang="en-US" sz="4000" dirty="0">
                <a:latin typeface="Montserrat SemiBold"/>
              </a:rPr>
              <a:t>COVID-19 Dependent Care Policy Employee Guide</a:t>
            </a:r>
            <a:endParaRPr lang="en-US" sz="4000" dirty="0"/>
          </a:p>
          <a:p>
            <a:endParaRPr lang="en-US" dirty="0">
              <a:latin typeface="Montserrat SemiBold"/>
            </a:endParaRPr>
          </a:p>
        </p:txBody>
      </p:sp>
      <p:sp>
        <p:nvSpPr>
          <p:cNvPr id="6" name="object 40">
            <a:extLst>
              <a:ext uri="{FF2B5EF4-FFF2-40B4-BE49-F238E27FC236}">
                <a16:creationId xmlns:a16="http://schemas.microsoft.com/office/drawing/2014/main" id="{38D8C887-C312-46FE-81DF-9BE40B84CF15}"/>
              </a:ext>
            </a:extLst>
          </p:cNvPr>
          <p:cNvSpPr txBox="1"/>
          <p:nvPr/>
        </p:nvSpPr>
        <p:spPr>
          <a:xfrm>
            <a:off x="1932225" y="6040550"/>
            <a:ext cx="3074774" cy="502469"/>
          </a:xfrm>
          <a:prstGeom prst="rect">
            <a:avLst/>
          </a:prstGeom>
        </p:spPr>
        <p:txBody>
          <a:bodyPr vert="horz" wrap="square" lIns="0" tIns="2310" rIns="0" bIns="0" rtlCol="0">
            <a:noAutofit/>
          </a:bodyPr>
          <a:lstStyle/>
          <a:p>
            <a:pPr marL="7701" marR="3081" indent="33886" algn="l">
              <a:lnSpc>
                <a:spcPts val="958"/>
              </a:lnSpc>
              <a:spcBef>
                <a:spcPts val="18"/>
              </a:spcBef>
            </a:pPr>
            <a:r>
              <a:rPr lang="en-US" sz="788" b="0" i="0" spc="-6" dirty="0">
                <a:solidFill>
                  <a:srgbClr val="000000"/>
                </a:solidFill>
                <a:latin typeface="Roboto Condensed Light" panose="02000000000000000000" pitchFamily="2" charset="0"/>
                <a:ea typeface="Roboto Condensed Light" panose="02000000000000000000" pitchFamily="2" charset="0"/>
                <a:cs typeface="Arial"/>
              </a:rPr>
              <a:t>McLean &amp; Company is a research and advisory firm that provides practical solutions to human resources challenges with executable research, tools, and advice that will have a clear and measurable impact on your business.</a:t>
            </a:r>
            <a:endParaRPr sz="788" b="0" i="0" dirty="0">
              <a:solidFill>
                <a:srgbClr val="000000"/>
              </a:solidFill>
              <a:latin typeface="Roboto Condensed Light" panose="02000000000000000000" pitchFamily="2" charset="0"/>
              <a:ea typeface="Roboto Condensed Light" panose="02000000000000000000" pitchFamily="2" charset="0"/>
              <a:cs typeface="Arial"/>
            </a:endParaRPr>
          </a:p>
          <a:p>
            <a:pPr marR="3851" algn="l">
              <a:lnSpc>
                <a:spcPts val="931"/>
              </a:lnSpc>
            </a:pPr>
            <a:r>
              <a:rPr sz="788" b="0" i="0" spc="6" dirty="0">
                <a:solidFill>
                  <a:srgbClr val="000000"/>
                </a:solidFill>
                <a:latin typeface="Roboto Condensed Light" panose="02000000000000000000" pitchFamily="2" charset="0"/>
                <a:ea typeface="Roboto Condensed Light" panose="02000000000000000000" pitchFamily="2" charset="0"/>
                <a:cs typeface="Arial"/>
              </a:rPr>
              <a:t>© </a:t>
            </a:r>
            <a:r>
              <a:rPr sz="788" b="0" i="0" spc="3" dirty="0">
                <a:solidFill>
                  <a:srgbClr val="000000"/>
                </a:solidFill>
                <a:latin typeface="Roboto Condensed Light" panose="02000000000000000000" pitchFamily="2" charset="0"/>
                <a:ea typeface="Roboto Condensed Light" panose="02000000000000000000" pitchFamily="2" charset="0"/>
                <a:cs typeface="Arial"/>
              </a:rPr>
              <a:t>1997-20</a:t>
            </a:r>
            <a:r>
              <a:rPr lang="en-US" sz="788" b="0" i="0" spc="3" dirty="0">
                <a:solidFill>
                  <a:srgbClr val="000000"/>
                </a:solidFill>
                <a:latin typeface="Roboto Condensed Light" panose="02000000000000000000" pitchFamily="2" charset="0"/>
                <a:ea typeface="Roboto Condensed Light" panose="02000000000000000000" pitchFamily="2" charset="0"/>
                <a:cs typeface="Arial"/>
              </a:rPr>
              <a:t>20 McLean &amp; Company is a division of</a:t>
            </a:r>
            <a:r>
              <a:rPr sz="788" b="0" i="0" spc="3" dirty="0">
                <a:solidFill>
                  <a:srgbClr val="000000"/>
                </a:solidFill>
                <a:latin typeface="Roboto Condensed Light" panose="02000000000000000000" pitchFamily="2" charset="0"/>
                <a:ea typeface="Roboto Condensed Light" panose="02000000000000000000" pitchFamily="2" charset="0"/>
                <a:cs typeface="Arial"/>
              </a:rPr>
              <a:t> </a:t>
            </a:r>
            <a:r>
              <a:rPr sz="788" b="0" i="0" spc="-6" dirty="0">
                <a:solidFill>
                  <a:srgbClr val="000000"/>
                </a:solidFill>
                <a:latin typeface="Roboto Condensed Light" panose="02000000000000000000" pitchFamily="2" charset="0"/>
                <a:ea typeface="Roboto Condensed Light" panose="02000000000000000000" pitchFamily="2" charset="0"/>
                <a:cs typeface="Arial"/>
              </a:rPr>
              <a:t>Info-Tech </a:t>
            </a:r>
            <a:r>
              <a:rPr sz="788" b="0" i="0" spc="3" dirty="0">
                <a:solidFill>
                  <a:srgbClr val="000000"/>
                </a:solidFill>
                <a:latin typeface="Roboto Condensed Light" panose="02000000000000000000" pitchFamily="2" charset="0"/>
                <a:ea typeface="Roboto Condensed Light" panose="02000000000000000000" pitchFamily="2" charset="0"/>
                <a:cs typeface="Arial"/>
              </a:rPr>
              <a:t>Research </a:t>
            </a:r>
            <a:r>
              <a:rPr sz="788" b="0" i="0" spc="6" dirty="0">
                <a:solidFill>
                  <a:srgbClr val="000000"/>
                </a:solidFill>
                <a:latin typeface="Roboto Condensed Light" panose="02000000000000000000" pitchFamily="2" charset="0"/>
                <a:ea typeface="Roboto Condensed Light" panose="02000000000000000000" pitchFamily="2" charset="0"/>
                <a:cs typeface="Arial"/>
              </a:rPr>
              <a:t>Group</a:t>
            </a:r>
            <a:r>
              <a:rPr sz="788" b="0" i="0" spc="-27" dirty="0">
                <a:solidFill>
                  <a:srgbClr val="000000"/>
                </a:solidFill>
                <a:latin typeface="Roboto Condensed Light" panose="02000000000000000000" pitchFamily="2" charset="0"/>
                <a:ea typeface="Roboto Condensed Light" panose="02000000000000000000" pitchFamily="2" charset="0"/>
                <a:cs typeface="Arial"/>
              </a:rPr>
              <a:t> </a:t>
            </a:r>
            <a:r>
              <a:rPr sz="788" b="0" i="0" spc="3" dirty="0">
                <a:solidFill>
                  <a:srgbClr val="000000"/>
                </a:solidFill>
                <a:latin typeface="Roboto Condensed Light" panose="02000000000000000000" pitchFamily="2" charset="0"/>
                <a:ea typeface="Roboto Condensed Light" panose="02000000000000000000" pitchFamily="2" charset="0"/>
                <a:cs typeface="Arial"/>
              </a:rPr>
              <a:t>Inc.</a:t>
            </a:r>
            <a:endParaRPr sz="788" b="0" i="0" dirty="0">
              <a:solidFill>
                <a:srgbClr val="000000"/>
              </a:solidFill>
              <a:latin typeface="Roboto Condensed Light" panose="02000000000000000000" pitchFamily="2" charset="0"/>
              <a:ea typeface="Roboto Condensed Light" panose="02000000000000000000" pitchFamily="2" charset="0"/>
              <a:cs typeface="Arial"/>
            </a:endParaRPr>
          </a:p>
        </p:txBody>
      </p:sp>
      <p:pic>
        <p:nvPicPr>
          <p:cNvPr id="7" name="Picture 2" descr="McLean &amp; Company Logo">
            <a:extLst>
              <a:ext uri="{FF2B5EF4-FFF2-40B4-BE49-F238E27FC236}">
                <a16:creationId xmlns:a16="http://schemas.microsoft.com/office/drawing/2014/main" id="{F49FCF6F-8DCB-4B37-B2F7-E440EB0FCC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84" y="5914772"/>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49D4F1-B130-4FE4-9EB9-F4B68BFD9C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57822" y="6058317"/>
            <a:ext cx="2341128" cy="466933"/>
          </a:xfrm>
          <a:prstGeom prst="rect">
            <a:avLst/>
          </a:prstGeom>
        </p:spPr>
      </p:pic>
      <p:sp>
        <p:nvSpPr>
          <p:cNvPr id="9" name="object 40">
            <a:extLst>
              <a:ext uri="{FF2B5EF4-FFF2-40B4-BE49-F238E27FC236}">
                <a16:creationId xmlns:a16="http://schemas.microsoft.com/office/drawing/2014/main" id="{842E612A-D1EF-4093-BCE1-B290E012DBAF}"/>
              </a:ext>
            </a:extLst>
          </p:cNvPr>
          <p:cNvSpPr txBox="1"/>
          <p:nvPr/>
        </p:nvSpPr>
        <p:spPr>
          <a:xfrm>
            <a:off x="6189317" y="6040550"/>
            <a:ext cx="3221785" cy="502469"/>
          </a:xfrm>
          <a:prstGeom prst="rect">
            <a:avLst/>
          </a:prstGeom>
        </p:spPr>
        <p:txBody>
          <a:bodyPr vert="horz" wrap="square" lIns="0" tIns="2310" rIns="0" bIns="0" rtlCol="0">
            <a:noAutofit/>
          </a:bodyPr>
          <a:lstStyle>
            <a:defPPr>
              <a:defRPr lang="en-US"/>
            </a:defPPr>
            <a:lvl1pPr marL="7701" marR="3081" indent="33886">
              <a:lnSpc>
                <a:spcPts val="958"/>
              </a:lnSpc>
              <a:spcBef>
                <a:spcPts val="18"/>
              </a:spcBef>
              <a:defRPr sz="788" b="0" i="0" spc="-6">
                <a:solidFill>
                  <a:srgbClr val="000000"/>
                </a:solidFill>
                <a:latin typeface="Roboto Condensed Light" panose="02000000000000000000" pitchFamily="2" charset="0"/>
                <a:ea typeface="Roboto Condensed Light" panose="02000000000000000000" pitchFamily="2" charset="0"/>
                <a:cs typeface="Arial"/>
              </a:defRPr>
            </a:lvl1pPr>
          </a:lstStyle>
          <a:p>
            <a:pPr lvl="0" algn="r"/>
            <a:r>
              <a:rPr dirty="0"/>
              <a:t>Info-Tech Research Group Inc. is a global leader in providing IT research and advice.  Info-Tech’s products and services combine actionable insight and relevant advice with  ready-to-use tools and templates that cover the full spectrum of IT concerns.</a:t>
            </a:r>
          </a:p>
          <a:p>
            <a:pPr lvl="0" algn="r"/>
            <a:r>
              <a:rPr dirty="0"/>
              <a:t>© 1997-20</a:t>
            </a:r>
            <a:r>
              <a:rPr lang="en-US" dirty="0"/>
              <a:t>20</a:t>
            </a:r>
            <a:r>
              <a:rPr dirty="0"/>
              <a:t> Info-Tech Research Group Inc.</a:t>
            </a:r>
          </a:p>
        </p:txBody>
      </p:sp>
    </p:spTree>
    <p:extLst>
      <p:ext uri="{BB962C8B-B14F-4D97-AF65-F5344CB8AC3E}">
        <p14:creationId xmlns:p14="http://schemas.microsoft.com/office/powerpoint/2010/main" val="122801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285348-F399-0849-92E4-5BD3541498E2}"/>
              </a:ext>
            </a:extLst>
          </p:cNvPr>
          <p:cNvSpPr txBox="1"/>
          <p:nvPr/>
        </p:nvSpPr>
        <p:spPr>
          <a:xfrm>
            <a:off x="6124353" y="3444949"/>
            <a:ext cx="184731" cy="26039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7823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t>Dependent care during the pandemic</a:t>
            </a:r>
            <a:endParaRPr lang="en-US" dirty="0">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22" name="Text Placeholder 34">
            <a:extLst>
              <a:ext uri="{FF2B5EF4-FFF2-40B4-BE49-F238E27FC236}">
                <a16:creationId xmlns:a16="http://schemas.microsoft.com/office/drawing/2014/main" id="{846ECD21-D64F-4468-80EA-F9C5D4288E3C}"/>
              </a:ext>
            </a:extLst>
          </p:cNvPr>
          <p:cNvSpPr txBox="1">
            <a:spLocks/>
          </p:cNvSpPr>
          <p:nvPr/>
        </p:nvSpPr>
        <p:spPr>
          <a:xfrm>
            <a:off x="9034081" y="730356"/>
            <a:ext cx="2743200" cy="5397288"/>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Roboto Condensed Light" panose="02000000000000000000" pitchFamily="2" charset="0"/>
                <a:ea typeface="+mn-ea"/>
                <a:cs typeface="Arial Narrow"/>
              </a:rPr>
              <a:t>This guide is for employees who:</a:t>
            </a:r>
          </a:p>
          <a:p>
            <a:pPr marL="342900" marR="0" lvl="0" indent="-342900" algn="l" defTabSz="914400" rtl="0" eaLnBrk="1" fontAlgn="auto" latinLnBrk="0" hangingPunct="1">
              <a:lnSpc>
                <a:spcPct val="110000"/>
              </a:lnSpc>
              <a:spcBef>
                <a:spcPts val="1000"/>
              </a:spcBef>
              <a:spcAft>
                <a:spcPts val="0"/>
              </a:spcAft>
              <a:buClrTx/>
              <a:buSzTx/>
              <a:buFont typeface="+mj-lt"/>
              <a:buAutoNum type="arabicPeriod"/>
              <a:tabLst/>
              <a:defRPr/>
            </a:pPr>
            <a:r>
              <a:rPr lang="en-US" sz="1400" dirty="0">
                <a:solidFill>
                  <a:srgbClr val="FFFFFF"/>
                </a:solidFill>
              </a:rPr>
              <a:t>Are experiencing a change in their caregiving obligations as a result of the pandemic.</a:t>
            </a:r>
          </a:p>
          <a:p>
            <a:pPr marL="342900" marR="0" lvl="0" indent="-342900" algn="l" defTabSz="914400" rtl="0" eaLnBrk="1" fontAlgn="auto" latinLnBrk="0" hangingPunct="1">
              <a:lnSpc>
                <a:spcPct val="110000"/>
              </a:lnSpc>
              <a:spcBef>
                <a:spcPts val="1000"/>
              </a:spcBef>
              <a:spcAft>
                <a:spcPts val="0"/>
              </a:spcAft>
              <a:buClrTx/>
              <a:buSzTx/>
              <a:buFont typeface="+mj-lt"/>
              <a:buAutoNum type="arabicPeriod"/>
              <a:tabLst/>
              <a:defRPr/>
            </a:pPr>
            <a:r>
              <a:rPr lang="en-US" sz="1400" dirty="0">
                <a:solidFill>
                  <a:srgbClr val="FFFFFF"/>
                </a:solidFill>
              </a:rPr>
              <a:t>Require work accommodations to balance caregiving with professional responsibilities.</a:t>
            </a:r>
            <a:endParaRPr kumimoji="0" lang="en-CA" sz="1200" i="0" u="none" strike="noStrike" kern="1200" cap="none" spc="0" normalizeH="0" baseline="0" noProof="0" dirty="0">
              <a:ln>
                <a:noFill/>
              </a:ln>
              <a:solidFill>
                <a:srgbClr val="FFFFFF"/>
              </a:solidFill>
              <a:effectLst/>
              <a:uLnTx/>
              <a:uFillTx/>
              <a:latin typeface="Roboto Condensed Light" panose="02000000000000000000" pitchFamily="2" charset="0"/>
              <a:ea typeface="+mn-ea"/>
            </a:endParaRPr>
          </a:p>
        </p:txBody>
      </p:sp>
      <p:sp>
        <p:nvSpPr>
          <p:cNvPr id="10" name="Text Placeholder 3">
            <a:extLst>
              <a:ext uri="{FF2B5EF4-FFF2-40B4-BE49-F238E27FC236}">
                <a16:creationId xmlns:a16="http://schemas.microsoft.com/office/drawing/2014/main" id="{5712AB87-1FD5-4233-BC02-71C4A23CB4AE}"/>
              </a:ext>
            </a:extLst>
          </p:cNvPr>
          <p:cNvSpPr txBox="1">
            <a:spLocks/>
          </p:cNvSpPr>
          <p:nvPr/>
        </p:nvSpPr>
        <p:spPr>
          <a:xfrm>
            <a:off x="354105" y="1888067"/>
            <a:ext cx="7715238" cy="3260927"/>
          </a:xfrm>
          <a:prstGeom prst="rect">
            <a:avLst/>
          </a:prstGeom>
        </p:spPr>
        <p:txBody>
          <a:bodyPr lIns="0" tIns="0" rIns="0" bIns="0"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30" dirty="0">
                <a:solidFill>
                  <a:srgbClr val="3F439A"/>
                </a:solidFill>
                <a:latin typeface="Montserrat SemiBold" panose="00000700000000000000" pitchFamily="2" charset="0"/>
              </a:rPr>
              <a:t>During this critical time, our organization recognizes the need to support our staff in accommodating changing family obligations. Our organization is committed to working with staff and managers to balance the needs of employees to care for loved ones with business continuity.</a:t>
            </a:r>
          </a:p>
          <a:p>
            <a:pPr marL="0" indent="0">
              <a:buNone/>
            </a:pPr>
            <a:r>
              <a:rPr lang="en-US" sz="1800" spc="-30" dirty="0">
                <a:solidFill>
                  <a:srgbClr val="3F439A"/>
                </a:solidFill>
                <a:latin typeface="Montserrat SemiBold" panose="00000700000000000000" pitchFamily="2" charset="0"/>
              </a:rPr>
              <a:t>This guide will assist you in communication with your manager to develop temporary caregiving accommodations.</a:t>
            </a:r>
          </a:p>
        </p:txBody>
      </p:sp>
    </p:spTree>
    <p:extLst>
      <p:ext uri="{BB962C8B-B14F-4D97-AF65-F5344CB8AC3E}">
        <p14:creationId xmlns:p14="http://schemas.microsoft.com/office/powerpoint/2010/main" val="54495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88A41-987D-4018-B886-EF12C322B385}"/>
              </a:ext>
            </a:extLst>
          </p:cNvPr>
          <p:cNvSpPr>
            <a:spLocks noGrp="1"/>
          </p:cNvSpPr>
          <p:nvPr>
            <p:ph type="title"/>
          </p:nvPr>
        </p:nvSpPr>
        <p:spPr/>
        <p:txBody>
          <a:bodyPr/>
          <a:lstStyle/>
          <a:p>
            <a:r>
              <a:rPr lang="en-US" dirty="0"/>
              <a:t>Follow our process for communication with your manager</a:t>
            </a:r>
            <a:endParaRPr lang="en-CA" dirty="0"/>
          </a:p>
        </p:txBody>
      </p:sp>
      <p:sp>
        <p:nvSpPr>
          <p:cNvPr id="17" name="Rectangle 16">
            <a:extLst>
              <a:ext uri="{FF2B5EF4-FFF2-40B4-BE49-F238E27FC236}">
                <a16:creationId xmlns:a16="http://schemas.microsoft.com/office/drawing/2014/main" id="{EC9B45F5-C17F-44C7-80F4-5FFEF1DB6CDF}"/>
              </a:ext>
            </a:extLst>
          </p:cNvPr>
          <p:cNvSpPr/>
          <p:nvPr/>
        </p:nvSpPr>
        <p:spPr>
          <a:xfrm>
            <a:off x="2054273" y="3810736"/>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dirty="0">
                <a:ln>
                  <a:noFill/>
                </a:ln>
                <a:solidFill>
                  <a:srgbClr val="41439A"/>
                </a:solidFill>
                <a:effectLst/>
                <a:uLnTx/>
                <a:uFillTx/>
                <a:latin typeface="Montserrat SemiBold" pitchFamily="2" charset="77"/>
                <a:ea typeface="+mn-ea"/>
                <a:cs typeface="Arial" panose="020B0604020202020204" pitchFamily="34" charset="0"/>
              </a:rPr>
              <a:t>1. Explore the Current Situation</a:t>
            </a:r>
            <a:endParaRPr kumimoji="0" lang="en-CA" sz="2000" b="0" i="0" u="none" strike="noStrike" kern="1200" cap="none" spc="0" normalizeH="0" baseline="0" noProof="0" dirty="0">
              <a:ln>
                <a:noFill/>
              </a:ln>
              <a:solidFill>
                <a:srgbClr val="41439A"/>
              </a:solidFill>
              <a:effectLst/>
              <a:uLnTx/>
              <a:uFillTx/>
              <a:latin typeface="Montserrat SemiBold" pitchFamily="2" charset="77"/>
              <a:ea typeface="+mn-ea"/>
              <a:cs typeface="Arial" panose="020B0604020202020204" pitchFamily="34" charset="0"/>
            </a:endParaRPr>
          </a:p>
        </p:txBody>
      </p:sp>
      <p:sp>
        <p:nvSpPr>
          <p:cNvPr id="19" name="Rectangle 18">
            <a:extLst>
              <a:ext uri="{FF2B5EF4-FFF2-40B4-BE49-F238E27FC236}">
                <a16:creationId xmlns:a16="http://schemas.microsoft.com/office/drawing/2014/main" id="{D56BEAE4-F42F-4AAB-9407-D37F03C50A52}"/>
              </a:ext>
            </a:extLst>
          </p:cNvPr>
          <p:cNvSpPr/>
          <p:nvPr/>
        </p:nvSpPr>
        <p:spPr>
          <a:xfrm>
            <a:off x="4853188" y="3839744"/>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dirty="0">
                <a:ln>
                  <a:noFill/>
                </a:ln>
                <a:solidFill>
                  <a:srgbClr val="41439A"/>
                </a:solidFill>
                <a:effectLst/>
                <a:uLnTx/>
                <a:uFillTx/>
                <a:latin typeface="Montserrat SemiBold" pitchFamily="2" charset="77"/>
                <a:ea typeface="+mn-ea"/>
                <a:cs typeface="Arial" panose="020B0604020202020204" pitchFamily="34" charset="0"/>
              </a:rPr>
              <a:t>2. Identify Solutions</a:t>
            </a:r>
            <a:endParaRPr kumimoji="0" lang="en-CA" sz="2000" b="0" i="0" u="none" strike="noStrike" kern="1200" cap="none" spc="0" normalizeH="0" baseline="0" noProof="0" dirty="0">
              <a:ln>
                <a:noFill/>
              </a:ln>
              <a:solidFill>
                <a:srgbClr val="41439A"/>
              </a:solidFill>
              <a:effectLst/>
              <a:uLnTx/>
              <a:uFillTx/>
              <a:latin typeface="Montserrat SemiBold" pitchFamily="2" charset="77"/>
              <a:ea typeface="+mn-ea"/>
              <a:cs typeface="Arial" panose="020B0604020202020204" pitchFamily="34" charset="0"/>
            </a:endParaRPr>
          </a:p>
        </p:txBody>
      </p:sp>
      <p:sp>
        <p:nvSpPr>
          <p:cNvPr id="20" name="Rectangle 19">
            <a:extLst>
              <a:ext uri="{FF2B5EF4-FFF2-40B4-BE49-F238E27FC236}">
                <a16:creationId xmlns:a16="http://schemas.microsoft.com/office/drawing/2014/main" id="{67881700-6B53-4063-87D4-1A21742E9987}"/>
              </a:ext>
            </a:extLst>
          </p:cNvPr>
          <p:cNvSpPr/>
          <p:nvPr/>
        </p:nvSpPr>
        <p:spPr>
          <a:xfrm>
            <a:off x="7652103" y="3839744"/>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 normalizeH="0" baseline="0" noProof="0" dirty="0">
                <a:ln>
                  <a:noFill/>
                </a:ln>
                <a:solidFill>
                  <a:srgbClr val="41439A"/>
                </a:solidFill>
                <a:effectLst/>
                <a:uLnTx/>
                <a:uFillTx/>
                <a:latin typeface="Montserrat SemiBold" pitchFamily="2" charset="77"/>
                <a:ea typeface="+mn-ea"/>
                <a:cs typeface="Arial" panose="020B0604020202020204" pitchFamily="34" charset="0"/>
              </a:rPr>
              <a:t>3</a:t>
            </a:r>
            <a:r>
              <a:rPr kumimoji="0" lang="en-CA" sz="2000" b="0" i="0" u="none" strike="noStrike" kern="1200" cap="none" spc="6" normalizeH="0" baseline="0" noProof="0" dirty="0">
                <a:ln>
                  <a:noFill/>
                </a:ln>
                <a:solidFill>
                  <a:srgbClr val="41439A"/>
                </a:solidFill>
                <a:effectLst/>
                <a:uLnTx/>
                <a:uFillTx/>
                <a:latin typeface="Montserrat SemiBold" pitchFamily="2" charset="77"/>
                <a:ea typeface="+mn-ea"/>
                <a:cs typeface="Arial" panose="020B0604020202020204" pitchFamily="34" charset="0"/>
              </a:rPr>
              <a:t>. Implement &amp; Monitor</a:t>
            </a:r>
            <a:endParaRPr kumimoji="0" lang="en-CA" sz="2000" b="0" i="0" u="none" strike="noStrike" kern="1200" cap="none" spc="0" normalizeH="0" baseline="0" noProof="0" dirty="0">
              <a:ln>
                <a:noFill/>
              </a:ln>
              <a:solidFill>
                <a:srgbClr val="41439A"/>
              </a:solidFill>
              <a:effectLst/>
              <a:uLnTx/>
              <a:uFillTx/>
              <a:latin typeface="Montserrat SemiBold" pitchFamily="2" charset="77"/>
              <a:ea typeface="+mn-ea"/>
              <a:cs typeface="Arial" panose="020B0604020202020204" pitchFamily="34" charset="0"/>
            </a:endParaRPr>
          </a:p>
        </p:txBody>
      </p:sp>
      <p:grpSp>
        <p:nvGrpSpPr>
          <p:cNvPr id="27" name="Group 26">
            <a:extLst>
              <a:ext uri="{FF2B5EF4-FFF2-40B4-BE49-F238E27FC236}">
                <a16:creationId xmlns:a16="http://schemas.microsoft.com/office/drawing/2014/main" id="{86ADE40F-FAD5-7A45-808D-22481F99DA90}"/>
              </a:ext>
            </a:extLst>
          </p:cNvPr>
          <p:cNvGrpSpPr/>
          <p:nvPr/>
        </p:nvGrpSpPr>
        <p:grpSpPr>
          <a:xfrm>
            <a:off x="1677033" y="2425965"/>
            <a:ext cx="8839521" cy="3262133"/>
            <a:chOff x="556073" y="3274178"/>
            <a:chExt cx="7486503" cy="2762816"/>
          </a:xfrm>
        </p:grpSpPr>
        <p:sp>
          <p:nvSpPr>
            <p:cNvPr id="28" name="Freeform: Shape 10">
              <a:extLst>
                <a:ext uri="{FF2B5EF4-FFF2-40B4-BE49-F238E27FC236}">
                  <a16:creationId xmlns:a16="http://schemas.microsoft.com/office/drawing/2014/main" id="{A68B9C76-9D90-D04C-89FE-1463A0F3025A}"/>
                </a:ext>
              </a:extLst>
            </p:cNvPr>
            <p:cNvSpPr/>
            <p:nvPr/>
          </p:nvSpPr>
          <p:spPr>
            <a:xfrm>
              <a:off x="5299376"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sp>
          <p:nvSpPr>
            <p:cNvPr id="29" name="Freeform: Shape 11">
              <a:extLst>
                <a:ext uri="{FF2B5EF4-FFF2-40B4-BE49-F238E27FC236}">
                  <a16:creationId xmlns:a16="http://schemas.microsoft.com/office/drawing/2014/main" id="{BD75D798-9B7E-F24F-AC7F-136A6D7922FB}"/>
                </a:ext>
              </a:extLst>
            </p:cNvPr>
            <p:cNvSpPr/>
            <p:nvPr/>
          </p:nvSpPr>
          <p:spPr>
            <a:xfrm rot="10800000">
              <a:off x="5560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sp>
          <p:nvSpPr>
            <p:cNvPr id="30" name="Freeform: Shape 12">
              <a:extLst>
                <a:ext uri="{FF2B5EF4-FFF2-40B4-BE49-F238E27FC236}">
                  <a16:creationId xmlns:a16="http://schemas.microsoft.com/office/drawing/2014/main" id="{9D375847-3EE5-F04A-877D-C484C05BD500}"/>
                </a:ext>
              </a:extLst>
            </p:cNvPr>
            <p:cNvSpPr/>
            <p:nvPr/>
          </p:nvSpPr>
          <p:spPr>
            <a:xfrm>
              <a:off x="29265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sp>
          <p:nvSpPr>
            <p:cNvPr id="31" name="Freeform: Shape 13">
              <a:extLst>
                <a:ext uri="{FF2B5EF4-FFF2-40B4-BE49-F238E27FC236}">
                  <a16:creationId xmlns:a16="http://schemas.microsoft.com/office/drawing/2014/main" id="{912F716C-F14F-7A43-9A46-08F5A78DCA46}"/>
                </a:ext>
              </a:extLst>
            </p:cNvPr>
            <p:cNvSpPr/>
            <p:nvPr/>
          </p:nvSpPr>
          <p:spPr>
            <a:xfrm rot="10800000">
              <a:off x="29265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sp>
          <p:nvSpPr>
            <p:cNvPr id="32" name="Freeform: Shape 14">
              <a:extLst>
                <a:ext uri="{FF2B5EF4-FFF2-40B4-BE49-F238E27FC236}">
                  <a16:creationId xmlns:a16="http://schemas.microsoft.com/office/drawing/2014/main" id="{FD712CD0-931C-9841-8519-A21EF577EAA2}"/>
                </a:ext>
              </a:extLst>
            </p:cNvPr>
            <p:cNvSpPr/>
            <p:nvPr/>
          </p:nvSpPr>
          <p:spPr>
            <a:xfrm>
              <a:off x="5560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sp>
          <p:nvSpPr>
            <p:cNvPr id="33" name="Freeform: Shape 15">
              <a:extLst>
                <a:ext uri="{FF2B5EF4-FFF2-40B4-BE49-F238E27FC236}">
                  <a16:creationId xmlns:a16="http://schemas.microsoft.com/office/drawing/2014/main" id="{16605DF2-345C-F444-9B2F-DF383C9727DE}"/>
                </a:ext>
              </a:extLst>
            </p:cNvPr>
            <p:cNvSpPr/>
            <p:nvPr/>
          </p:nvSpPr>
          <p:spPr>
            <a:xfrm rot="10800000">
              <a:off x="5299376"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dirty="0">
                <a:ln>
                  <a:noFill/>
                </a:ln>
                <a:solidFill>
                  <a:srgbClr val="FFFFFF"/>
                </a:solidFill>
                <a:effectLst/>
                <a:uLnTx/>
                <a:uFillTx/>
                <a:latin typeface="Roboto Condensed Light"/>
                <a:ea typeface="+mn-ea"/>
                <a:cs typeface="+mn-cs"/>
              </a:endParaRPr>
            </a:p>
          </p:txBody>
        </p:sp>
      </p:grpSp>
      <p:sp>
        <p:nvSpPr>
          <p:cNvPr id="2" name="Rectangle 1">
            <a:extLst>
              <a:ext uri="{FF2B5EF4-FFF2-40B4-BE49-F238E27FC236}">
                <a16:creationId xmlns:a16="http://schemas.microsoft.com/office/drawing/2014/main" id="{B624B8E1-A005-418D-8482-0F2367DFBABB}"/>
              </a:ext>
            </a:extLst>
          </p:cNvPr>
          <p:cNvSpPr/>
          <p:nvPr/>
        </p:nvSpPr>
        <p:spPr>
          <a:xfrm>
            <a:off x="354105" y="1440881"/>
            <a:ext cx="11119026" cy="738664"/>
          </a:xfrm>
          <a:prstGeom prst="rect">
            <a:avLst/>
          </a:prstGeom>
        </p:spPr>
        <p:txBody>
          <a:bodyPr wrap="square">
            <a:spAutoFit/>
          </a:bodyPr>
          <a:lstStyle/>
          <a:p>
            <a:pPr marL="0" marR="0" lvl="0" indent="0" algn="l" defTabSz="554492"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rPr>
              <a:t>During this time of uncertainty, previous arrangements to care for children or an aging parent may no longer be available. Closing of schools, daycares, recreation centres, and senior centers, as well as in-home attendants who may be not be able to work. Your managers have been asked to explore new ways of working with their teams. We are asking employees to follow this process to ensure as smooth a transition as possible. </a:t>
            </a:r>
          </a:p>
        </p:txBody>
      </p:sp>
    </p:spTree>
    <p:extLst>
      <p:ext uri="{BB962C8B-B14F-4D97-AF65-F5344CB8AC3E}">
        <p14:creationId xmlns:p14="http://schemas.microsoft.com/office/powerpoint/2010/main" val="62619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Step 1: Explore the Current Situation</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145032" y="645419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0" name="Text Placeholder 7">
            <a:extLst>
              <a:ext uri="{FF2B5EF4-FFF2-40B4-BE49-F238E27FC236}">
                <a16:creationId xmlns:a16="http://schemas.microsoft.com/office/drawing/2014/main" id="{0845971C-C9CE-4E6F-B800-46C108BA6B56}"/>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How to explore the current situation:</a:t>
            </a:r>
          </a:p>
          <a:p>
            <a:pPr marL="342900" indent="-342900" defTabSz="914309">
              <a:lnSpc>
                <a:spcPct val="110000"/>
              </a:lnSpc>
              <a:buFont typeface="+mj-lt"/>
              <a:buAutoNum type="arabicPeriod"/>
            </a:pPr>
            <a:r>
              <a:rPr lang="en-CA" b="1" dirty="0">
                <a:solidFill>
                  <a:schemeClr val="bg1"/>
                </a:solidFill>
              </a:rPr>
              <a:t>Assess your caregiving situation and its impact on your ability to perform in your role.</a:t>
            </a:r>
          </a:p>
          <a:p>
            <a:pPr marL="342900" indent="-342900" defTabSz="914309">
              <a:lnSpc>
                <a:spcPct val="110000"/>
              </a:lnSpc>
              <a:buFont typeface="+mj-lt"/>
              <a:buAutoNum type="arabicPeriod"/>
            </a:pPr>
            <a:r>
              <a:rPr lang="en-CA" b="1" dirty="0">
                <a:solidFill>
                  <a:schemeClr val="bg1"/>
                </a:solidFill>
              </a:rPr>
              <a:t>Ask your manager for, and review, relevant policies.</a:t>
            </a:r>
          </a:p>
          <a:p>
            <a:pPr marL="342900" indent="-342900" defTabSz="914309">
              <a:lnSpc>
                <a:spcPct val="110000"/>
              </a:lnSpc>
              <a:buFont typeface="+mj-lt"/>
              <a:buAutoNum type="arabicPeriod"/>
            </a:pPr>
            <a:r>
              <a:rPr lang="en-CA" b="1" dirty="0">
                <a:solidFill>
                  <a:schemeClr val="bg1"/>
                </a:solidFill>
              </a:rPr>
              <a:t>Prepare a proposal for your manager with the accommodations you require.</a:t>
            </a:r>
          </a:p>
          <a:p>
            <a:pPr marL="342900" indent="-342900" defTabSz="914309">
              <a:lnSpc>
                <a:spcPct val="110000"/>
              </a:lnSpc>
              <a:buFont typeface="+mj-lt"/>
              <a:buAutoNum type="arabicPeriod"/>
            </a:pPr>
            <a:r>
              <a:rPr lang="en-CA" b="1" dirty="0">
                <a:solidFill>
                  <a:schemeClr val="bg1"/>
                </a:solidFill>
              </a:rPr>
              <a:t>Notify your manager that you would like to discuss pandemic-related caregiving accommodations and set a meeting time.</a:t>
            </a:r>
          </a:p>
        </p:txBody>
      </p:sp>
      <p:sp>
        <p:nvSpPr>
          <p:cNvPr id="11" name="Text Placeholder 6">
            <a:extLst>
              <a:ext uri="{FF2B5EF4-FFF2-40B4-BE49-F238E27FC236}">
                <a16:creationId xmlns:a16="http://schemas.microsoft.com/office/drawing/2014/main" id="{C608B405-E683-446F-92CB-DFB96D491FF4}"/>
              </a:ext>
            </a:extLst>
          </p:cNvPr>
          <p:cNvSpPr txBox="1">
            <a:spLocks/>
          </p:cNvSpPr>
          <p:nvPr/>
        </p:nvSpPr>
        <p:spPr>
          <a:xfrm>
            <a:off x="354106" y="1663602"/>
            <a:ext cx="3817300"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SemiBold" panose="00000700000000000000" pitchFamily="2" charset="0"/>
              </a:rPr>
              <a:t>Ask Yourself:</a:t>
            </a:r>
          </a:p>
        </p:txBody>
      </p:sp>
      <p:sp>
        <p:nvSpPr>
          <p:cNvPr id="12" name="Text Placeholder 7">
            <a:extLst>
              <a:ext uri="{FF2B5EF4-FFF2-40B4-BE49-F238E27FC236}">
                <a16:creationId xmlns:a16="http://schemas.microsoft.com/office/drawing/2014/main" id="{AFB2F3A8-F76A-4DF7-8985-A2E8B6CFDC71}"/>
              </a:ext>
            </a:extLst>
          </p:cNvPr>
          <p:cNvSpPr txBox="1">
            <a:spLocks/>
          </p:cNvSpPr>
          <p:nvPr/>
        </p:nvSpPr>
        <p:spPr>
          <a:xfrm>
            <a:off x="148344" y="2342806"/>
            <a:ext cx="3491840" cy="3842479"/>
          </a:xfrm>
          <a:prstGeom prst="rect">
            <a:avLst/>
          </a:prstGeom>
        </p:spPr>
        <p:txBody>
          <a:bodyPr numCol="1"/>
          <a:lstStyle>
            <a:defPPr>
              <a:defRPr lang="en-US"/>
            </a:defPPr>
            <a:lvl1pPr marL="285750" lvl="0" indent="-285750" defTabSz="914400" fontAlgn="ctr">
              <a:lnSpc>
                <a:spcPts val="1800"/>
              </a:lnSpc>
              <a:spcBef>
                <a:spcPts val="300"/>
              </a:spcBef>
              <a:buFont typeface="Arial" panose="020B0604020202020204" pitchFamily="34" charset="0"/>
              <a:buChar char="•"/>
              <a:defRPr sz="1400">
                <a:solidFill>
                  <a:srgbClr val="4A4A4A"/>
                </a:solidFill>
                <a:latin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CA" dirty="0"/>
              <a:t>Where will you be able to work? Is it multiple locations?</a:t>
            </a:r>
          </a:p>
          <a:p>
            <a:r>
              <a:rPr lang="en-CA" dirty="0"/>
              <a:t>Will you need to reduce your total working hours?</a:t>
            </a:r>
          </a:p>
          <a:p>
            <a:r>
              <a:rPr lang="en-CA" dirty="0"/>
              <a:t>Will you need flexibility in the time of day in which you get work done?</a:t>
            </a:r>
          </a:p>
          <a:p>
            <a:r>
              <a:rPr lang="en-CA" dirty="0"/>
              <a:t>What has changed for you in terms of caregiving support?</a:t>
            </a:r>
          </a:p>
          <a:p>
            <a:r>
              <a:rPr lang="en-CA" dirty="0"/>
              <a:t>What does a typical day look like now?</a:t>
            </a:r>
          </a:p>
          <a:p>
            <a:r>
              <a:rPr lang="en-CA" dirty="0"/>
              <a:t>How much supervision do your dependents require?</a:t>
            </a:r>
          </a:p>
          <a:p>
            <a:r>
              <a:rPr lang="en-CA" dirty="0"/>
              <a:t>What hours will work best in your situation?</a:t>
            </a:r>
          </a:p>
          <a:p>
            <a:r>
              <a:rPr lang="en-CA" dirty="0"/>
              <a:t>What days would work in your situation?</a:t>
            </a:r>
          </a:p>
          <a:p>
            <a:r>
              <a:rPr lang="en-CA" dirty="0"/>
              <a:t>What scenarios might arise?   </a:t>
            </a:r>
          </a:p>
        </p:txBody>
      </p:sp>
      <p:sp>
        <p:nvSpPr>
          <p:cNvPr id="13" name="Text Placeholder 7">
            <a:extLst>
              <a:ext uri="{FF2B5EF4-FFF2-40B4-BE49-F238E27FC236}">
                <a16:creationId xmlns:a16="http://schemas.microsoft.com/office/drawing/2014/main" id="{69CD9EA1-3D8E-4383-9148-A1A9C8BDB715}"/>
              </a:ext>
            </a:extLst>
          </p:cNvPr>
          <p:cNvSpPr txBox="1">
            <a:spLocks/>
          </p:cNvSpPr>
          <p:nvPr/>
        </p:nvSpPr>
        <p:spPr>
          <a:xfrm>
            <a:off x="4399547" y="2336542"/>
            <a:ext cx="3663660" cy="3842479"/>
          </a:xfrm>
          <a:prstGeom prst="rect">
            <a:avLst/>
          </a:prstGeom>
        </p:spPr>
        <p:txBody>
          <a:bodyPr numCol="1"/>
          <a:lstStyle>
            <a:defPPr>
              <a:defRPr lang="en-US"/>
            </a:defPPr>
            <a:lvl1pPr marL="285750" lvl="0" indent="-285750" defTabSz="914400" fontAlgn="ctr">
              <a:lnSpc>
                <a:spcPts val="1800"/>
              </a:lnSpc>
              <a:spcBef>
                <a:spcPts val="300"/>
              </a:spcBef>
              <a:buFont typeface="Arial" panose="020B0604020202020204" pitchFamily="34" charset="0"/>
              <a:buChar char="•"/>
              <a:defRPr sz="1400">
                <a:solidFill>
                  <a:srgbClr val="4A4A4A"/>
                </a:solidFill>
                <a:latin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342900" indent="-342900">
              <a:buFont typeface="+mj-lt"/>
              <a:buAutoNum type="arabicPeriod"/>
            </a:pPr>
            <a:r>
              <a:rPr lang="en-CA" dirty="0"/>
              <a:t>Make a list of your caregiving responsibilities, for example, buying groceries, helping elderly/young depends dress, coordinating doctor visits, providing and supervising activities</a:t>
            </a:r>
            <a:r>
              <a:rPr lang="en-CA"/>
              <a:t>, doing laundry, </a:t>
            </a:r>
            <a:r>
              <a:rPr lang="en-CA" dirty="0"/>
              <a:t>and cooking.</a:t>
            </a:r>
          </a:p>
          <a:p>
            <a:pPr marL="342900" indent="-342900">
              <a:buFont typeface="+mj-lt"/>
              <a:buAutoNum type="arabicPeriod"/>
            </a:pPr>
            <a:r>
              <a:rPr lang="en-CA" dirty="0"/>
              <a:t>Determine whether you can delegate any tasks, for example, to a spouse or partner. Will this necessitate a change to your working hours?</a:t>
            </a:r>
          </a:p>
          <a:p>
            <a:pPr marL="342900" indent="-342900">
              <a:buFont typeface="+mj-lt"/>
              <a:buAutoNum type="arabicPeriod"/>
            </a:pPr>
            <a:r>
              <a:rPr lang="en-US" dirty="0"/>
              <a:t>What time and how long do you need to set aside for tasks you will be responsible for? Be clear with your manager especially if some of those tasks need to happen during business hours.</a:t>
            </a:r>
          </a:p>
        </p:txBody>
      </p:sp>
      <p:sp>
        <p:nvSpPr>
          <p:cNvPr id="14" name="Text Placeholder 6">
            <a:extLst>
              <a:ext uri="{FF2B5EF4-FFF2-40B4-BE49-F238E27FC236}">
                <a16:creationId xmlns:a16="http://schemas.microsoft.com/office/drawing/2014/main" id="{6FF57F36-6D8B-4E0B-BD2F-4E976872BAE4}"/>
              </a:ext>
            </a:extLst>
          </p:cNvPr>
          <p:cNvSpPr txBox="1">
            <a:spLocks/>
          </p:cNvSpPr>
          <p:nvPr/>
        </p:nvSpPr>
        <p:spPr>
          <a:xfrm>
            <a:off x="4472226" y="1435002"/>
            <a:ext cx="3817300"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SemiBold" panose="00000700000000000000" pitchFamily="2" charset="0"/>
              </a:rPr>
              <a:t>Make a Realistic Assessment:</a:t>
            </a:r>
          </a:p>
        </p:txBody>
      </p:sp>
    </p:spTree>
    <p:extLst>
      <p:ext uri="{BB962C8B-B14F-4D97-AF65-F5344CB8AC3E}">
        <p14:creationId xmlns:p14="http://schemas.microsoft.com/office/powerpoint/2010/main" val="12304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Step 2: Identify Solutions</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0" name="Text Placeholder 7">
            <a:extLst>
              <a:ext uri="{FF2B5EF4-FFF2-40B4-BE49-F238E27FC236}">
                <a16:creationId xmlns:a16="http://schemas.microsoft.com/office/drawing/2014/main" id="{0845971C-C9CE-4E6F-B800-46C108BA6B56}"/>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How to identify solutions: </a:t>
            </a:r>
          </a:p>
          <a:p>
            <a:pPr marL="342900" indent="-342900" defTabSz="914309">
              <a:lnSpc>
                <a:spcPct val="110000"/>
              </a:lnSpc>
              <a:buFont typeface="+mj-lt"/>
              <a:buAutoNum type="arabicPeriod"/>
            </a:pPr>
            <a:r>
              <a:rPr lang="en-CA" b="1" dirty="0">
                <a:solidFill>
                  <a:schemeClr val="bg1"/>
                </a:solidFill>
              </a:rPr>
              <a:t>Meet with your manager to agree on a course of action and duration of accommodations.</a:t>
            </a:r>
          </a:p>
          <a:p>
            <a:pPr marL="342900" indent="-342900" defTabSz="914309">
              <a:lnSpc>
                <a:spcPct val="110000"/>
              </a:lnSpc>
              <a:buFont typeface="+mj-lt"/>
              <a:buAutoNum type="arabicPeriod"/>
            </a:pPr>
            <a:r>
              <a:rPr lang="en-CA" b="1" dirty="0">
                <a:solidFill>
                  <a:schemeClr val="bg1"/>
                </a:solidFill>
              </a:rPr>
              <a:t>Ensure you understand the following:</a:t>
            </a:r>
          </a:p>
          <a:p>
            <a:pPr marL="800100" lvl="1" indent="-342900" defTabSz="914309">
              <a:lnSpc>
                <a:spcPct val="110000"/>
              </a:lnSpc>
              <a:buFont typeface="+mj-lt"/>
              <a:buAutoNum type="alphaLcParenR"/>
            </a:pPr>
            <a:r>
              <a:rPr lang="en-US" b="1" dirty="0">
                <a:solidFill>
                  <a:schemeClr val="bg1"/>
                </a:solidFill>
                <a:latin typeface="Roboto Condensed Light" panose="02000000000000000000" pitchFamily="2" charset="0"/>
              </a:rPr>
              <a:t>Your work location, times, and total hours</a:t>
            </a:r>
          </a:p>
          <a:p>
            <a:pPr marL="800100" lvl="1" indent="-342900" defTabSz="914309">
              <a:lnSpc>
                <a:spcPct val="110000"/>
              </a:lnSpc>
              <a:buFont typeface="+mj-lt"/>
              <a:buAutoNum type="alphaLcParenR"/>
            </a:pPr>
            <a:r>
              <a:rPr lang="en-US" b="1" dirty="0">
                <a:solidFill>
                  <a:schemeClr val="bg1"/>
                </a:solidFill>
                <a:latin typeface="Roboto Condensed Light" panose="02000000000000000000" pitchFamily="2" charset="0"/>
              </a:rPr>
              <a:t>Your main work responsibilities and whether they have changed</a:t>
            </a:r>
          </a:p>
          <a:p>
            <a:pPr marL="800100" lvl="1" indent="-342900" defTabSz="914309">
              <a:lnSpc>
                <a:spcPct val="110000"/>
              </a:lnSpc>
              <a:buFont typeface="+mj-lt"/>
              <a:buAutoNum type="alphaLcParenR"/>
            </a:pPr>
            <a:r>
              <a:rPr lang="en-US" b="1" dirty="0">
                <a:solidFill>
                  <a:schemeClr val="bg1"/>
                </a:solidFill>
                <a:latin typeface="Roboto Condensed Light" panose="02000000000000000000" pitchFamily="2" charset="0"/>
              </a:rPr>
              <a:t>Pay expectations</a:t>
            </a:r>
          </a:p>
          <a:p>
            <a:pPr marL="800100" lvl="1" indent="-342900" defTabSz="914309">
              <a:lnSpc>
                <a:spcPct val="110000"/>
              </a:lnSpc>
              <a:buFont typeface="+mj-lt"/>
              <a:buAutoNum type="alphaLcParenR"/>
            </a:pPr>
            <a:r>
              <a:rPr lang="en-US" b="1" dirty="0">
                <a:solidFill>
                  <a:schemeClr val="bg1"/>
                </a:solidFill>
                <a:latin typeface="Roboto Condensed Light" panose="02000000000000000000" pitchFamily="2" charset="0"/>
              </a:rPr>
              <a:t>Duration of the accommodation</a:t>
            </a:r>
          </a:p>
          <a:p>
            <a:pPr marL="800100" lvl="1" indent="-342900" defTabSz="914309">
              <a:lnSpc>
                <a:spcPct val="110000"/>
              </a:lnSpc>
              <a:buFont typeface="+mj-lt"/>
              <a:buAutoNum type="alphaLcParenR"/>
            </a:pPr>
            <a:r>
              <a:rPr lang="en-US" b="1" dirty="0">
                <a:solidFill>
                  <a:schemeClr val="bg1"/>
                </a:solidFill>
                <a:latin typeface="Roboto Condensed Light" panose="02000000000000000000" pitchFamily="2" charset="0"/>
              </a:rPr>
              <a:t>Your manager's expectations for communication</a:t>
            </a:r>
            <a:endParaRPr lang="en-CA" b="1" dirty="0">
              <a:solidFill>
                <a:schemeClr val="bg1"/>
              </a:solidFill>
              <a:latin typeface="Roboto Condensed Light" panose="02000000000000000000" pitchFamily="2" charset="0"/>
            </a:endParaRPr>
          </a:p>
          <a:p>
            <a:pPr marL="342900" indent="-342900" defTabSz="914309">
              <a:lnSpc>
                <a:spcPct val="110000"/>
              </a:lnSpc>
              <a:buFont typeface="+mj-lt"/>
              <a:buAutoNum type="arabicPeriod"/>
            </a:pPr>
            <a:r>
              <a:rPr lang="en-CA" b="1" dirty="0">
                <a:solidFill>
                  <a:schemeClr val="bg1"/>
                </a:solidFill>
              </a:rPr>
              <a:t>Sign the written agreement.</a:t>
            </a:r>
          </a:p>
        </p:txBody>
      </p:sp>
      <p:sp>
        <p:nvSpPr>
          <p:cNvPr id="8" name="Text Placeholder 6">
            <a:extLst>
              <a:ext uri="{FF2B5EF4-FFF2-40B4-BE49-F238E27FC236}">
                <a16:creationId xmlns:a16="http://schemas.microsoft.com/office/drawing/2014/main" id="{51480140-58F2-4996-97C7-5074C6034696}"/>
              </a:ext>
            </a:extLst>
          </p:cNvPr>
          <p:cNvSpPr txBox="1">
            <a:spLocks/>
          </p:cNvSpPr>
          <p:nvPr/>
        </p:nvSpPr>
        <p:spPr>
          <a:xfrm>
            <a:off x="354106" y="1793831"/>
            <a:ext cx="7049421"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SemiBold" panose="00000700000000000000" pitchFamily="2" charset="0"/>
              </a:rPr>
              <a:t>Ask Your Manager:</a:t>
            </a:r>
          </a:p>
        </p:txBody>
      </p:sp>
      <p:sp>
        <p:nvSpPr>
          <p:cNvPr id="9" name="Text Placeholder 7">
            <a:extLst>
              <a:ext uri="{FF2B5EF4-FFF2-40B4-BE49-F238E27FC236}">
                <a16:creationId xmlns:a16="http://schemas.microsoft.com/office/drawing/2014/main" id="{E228487D-3E0C-44B5-9E8A-BB187EFA2B40}"/>
              </a:ext>
            </a:extLst>
          </p:cNvPr>
          <p:cNvSpPr txBox="1">
            <a:spLocks/>
          </p:cNvSpPr>
          <p:nvPr/>
        </p:nvSpPr>
        <p:spPr>
          <a:xfrm>
            <a:off x="354106" y="2439545"/>
            <a:ext cx="7790827" cy="3842479"/>
          </a:xfrm>
          <a:prstGeom prst="rect">
            <a:avLst/>
          </a:prstGeom>
        </p:spPr>
        <p:txBody>
          <a:bodyPr numCol="1"/>
          <a:lstStyle>
            <a:defPPr>
              <a:defRPr lang="en-US"/>
            </a:defPPr>
            <a:lvl1pPr marL="285750" lvl="0" indent="-285750" defTabSz="914400" fontAlgn="ctr">
              <a:lnSpc>
                <a:spcPts val="1800"/>
              </a:lnSpc>
              <a:spcBef>
                <a:spcPts val="300"/>
              </a:spcBef>
              <a:buFont typeface="Arial" panose="020B0604020202020204" pitchFamily="34" charset="0"/>
              <a:buChar char="•"/>
              <a:defRPr sz="1400">
                <a:solidFill>
                  <a:srgbClr val="4A4A4A"/>
                </a:solidFill>
                <a:latin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CA" dirty="0"/>
              <a:t>Will my work priorities change?</a:t>
            </a:r>
          </a:p>
          <a:p>
            <a:r>
              <a:rPr lang="en-CA" dirty="0"/>
              <a:t>Is there a backup plan in case I fall ill? Will I be expected to fill in for someone else if they fall ill?</a:t>
            </a:r>
          </a:p>
          <a:p>
            <a:r>
              <a:rPr lang="en-CA" dirty="0"/>
              <a:t>What policies are applicable if I get sick and have to miss work? If my dependent gets sick and I have to miss work?</a:t>
            </a:r>
          </a:p>
          <a:p>
            <a:r>
              <a:rPr lang="en-CA" dirty="0"/>
              <a:t>What are your expectations regarding the hours I will work? Will I need to plan for scheduled uninterrupted work time, and how much?</a:t>
            </a:r>
          </a:p>
          <a:p>
            <a:r>
              <a:rPr lang="en-CA" dirty="0"/>
              <a:t>How will my total hours worked change, and how will this impact my pay?</a:t>
            </a:r>
          </a:p>
          <a:p>
            <a:r>
              <a:rPr lang="en-CA" dirty="0"/>
              <a:t>When should we meet to re-evaluate our agreement?</a:t>
            </a:r>
          </a:p>
          <a:p>
            <a:endParaRPr lang="en-CA" dirty="0"/>
          </a:p>
        </p:txBody>
      </p:sp>
    </p:spTree>
    <p:extLst>
      <p:ext uri="{BB962C8B-B14F-4D97-AF65-F5344CB8AC3E}">
        <p14:creationId xmlns:p14="http://schemas.microsoft.com/office/powerpoint/2010/main" val="55627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Step 3: Implement and Monitor</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0" name="Text Placeholder 7">
            <a:extLst>
              <a:ext uri="{FF2B5EF4-FFF2-40B4-BE49-F238E27FC236}">
                <a16:creationId xmlns:a16="http://schemas.microsoft.com/office/drawing/2014/main" id="{0845971C-C9CE-4E6F-B800-46C108BA6B56}"/>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How to implement and monitor temporary work arrangements: </a:t>
            </a:r>
          </a:p>
          <a:p>
            <a:pPr marL="342900" indent="-342900" defTabSz="914309">
              <a:lnSpc>
                <a:spcPct val="110000"/>
              </a:lnSpc>
              <a:buFont typeface="+mj-lt"/>
              <a:buAutoNum type="arabicPeriod"/>
            </a:pPr>
            <a:r>
              <a:rPr lang="en-CA" b="1" dirty="0">
                <a:solidFill>
                  <a:schemeClr val="bg1"/>
                </a:solidFill>
              </a:rPr>
              <a:t>Commence working in accordance with your new arrangement.</a:t>
            </a:r>
          </a:p>
          <a:p>
            <a:pPr marL="342900" indent="-342900" defTabSz="914309">
              <a:lnSpc>
                <a:spcPct val="110000"/>
              </a:lnSpc>
              <a:buFont typeface="+mj-lt"/>
              <a:buAutoNum type="arabicPeriod"/>
            </a:pPr>
            <a:r>
              <a:rPr lang="en-CA" b="1" dirty="0">
                <a:solidFill>
                  <a:schemeClr val="bg1"/>
                </a:solidFill>
              </a:rPr>
              <a:t>Notify your manager if you experience:</a:t>
            </a:r>
          </a:p>
          <a:p>
            <a:pPr marL="800100" lvl="1" indent="-342900" defTabSz="914309">
              <a:lnSpc>
                <a:spcPct val="110000"/>
              </a:lnSpc>
              <a:buFont typeface="+mj-lt"/>
              <a:buAutoNum type="arabicPeriod"/>
            </a:pPr>
            <a:r>
              <a:rPr lang="en-CA" b="1" dirty="0">
                <a:solidFill>
                  <a:schemeClr val="bg1"/>
                </a:solidFill>
                <a:latin typeface="Roboto Condensed Light" panose="02000000000000000000" pitchFamily="2" charset="0"/>
              </a:rPr>
              <a:t>Changes to your caregiving responsibilities</a:t>
            </a:r>
          </a:p>
          <a:p>
            <a:pPr marL="800100" lvl="1" indent="-342900" defTabSz="914309">
              <a:lnSpc>
                <a:spcPct val="110000"/>
              </a:lnSpc>
              <a:buFont typeface="+mj-lt"/>
              <a:buAutoNum type="arabicPeriod"/>
            </a:pPr>
            <a:r>
              <a:rPr lang="en-CA" b="1" dirty="0">
                <a:solidFill>
                  <a:schemeClr val="bg1"/>
                </a:solidFill>
                <a:latin typeface="Roboto Condensed Light" panose="02000000000000000000" pitchFamily="2" charset="0"/>
              </a:rPr>
              <a:t>Difficulty meeting your adjusted performance levels</a:t>
            </a:r>
          </a:p>
          <a:p>
            <a:pPr marL="800100" lvl="1" indent="-342900" defTabSz="914309">
              <a:lnSpc>
                <a:spcPct val="110000"/>
              </a:lnSpc>
              <a:buFont typeface="+mj-lt"/>
              <a:buAutoNum type="arabicPeriod"/>
            </a:pPr>
            <a:r>
              <a:rPr lang="en-CA" b="1" dirty="0">
                <a:solidFill>
                  <a:schemeClr val="bg1"/>
                </a:solidFill>
                <a:latin typeface="Roboto Condensed Light" panose="02000000000000000000" pitchFamily="2" charset="0"/>
              </a:rPr>
              <a:t>Difficulties balancing work, family obligations, and your mental health</a:t>
            </a:r>
          </a:p>
          <a:p>
            <a:pPr marL="800100" lvl="1" indent="-342900" defTabSz="914309">
              <a:lnSpc>
                <a:spcPct val="110000"/>
              </a:lnSpc>
              <a:buFont typeface="+mj-lt"/>
              <a:buAutoNum type="arabicPeriod"/>
            </a:pPr>
            <a:r>
              <a:rPr lang="en-CA" b="1" dirty="0">
                <a:solidFill>
                  <a:schemeClr val="bg1"/>
                </a:solidFill>
                <a:latin typeface="Roboto Condensed Light" panose="02000000000000000000" pitchFamily="2" charset="0"/>
              </a:rPr>
              <a:t>A need for any changes or extension to the length of the agreement</a:t>
            </a:r>
          </a:p>
        </p:txBody>
      </p:sp>
      <p:sp>
        <p:nvSpPr>
          <p:cNvPr id="8" name="Text Placeholder 6">
            <a:extLst>
              <a:ext uri="{FF2B5EF4-FFF2-40B4-BE49-F238E27FC236}">
                <a16:creationId xmlns:a16="http://schemas.microsoft.com/office/drawing/2014/main" id="{E89D584C-9FDD-4DE6-9F7A-A94078A593C1}"/>
              </a:ext>
            </a:extLst>
          </p:cNvPr>
          <p:cNvSpPr txBox="1">
            <a:spLocks/>
          </p:cNvSpPr>
          <p:nvPr/>
        </p:nvSpPr>
        <p:spPr>
          <a:xfrm>
            <a:off x="354106" y="1884178"/>
            <a:ext cx="3469782"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SemiBold" panose="00000700000000000000" pitchFamily="2" charset="0"/>
              </a:rPr>
              <a:t>Ask Yourself:</a:t>
            </a:r>
          </a:p>
        </p:txBody>
      </p:sp>
      <p:sp>
        <p:nvSpPr>
          <p:cNvPr id="9" name="Text Placeholder 7">
            <a:extLst>
              <a:ext uri="{FF2B5EF4-FFF2-40B4-BE49-F238E27FC236}">
                <a16:creationId xmlns:a16="http://schemas.microsoft.com/office/drawing/2014/main" id="{5B477732-D673-438E-AA71-513AE733C775}"/>
              </a:ext>
            </a:extLst>
          </p:cNvPr>
          <p:cNvSpPr txBox="1">
            <a:spLocks/>
          </p:cNvSpPr>
          <p:nvPr/>
        </p:nvSpPr>
        <p:spPr>
          <a:xfrm>
            <a:off x="354106" y="2550813"/>
            <a:ext cx="3697772" cy="3842479"/>
          </a:xfrm>
          <a:prstGeom prst="rect">
            <a:avLst/>
          </a:prstGeom>
        </p:spPr>
        <p:txBody>
          <a:bodyPr numCol="1"/>
          <a:lstStyle>
            <a:defPPr>
              <a:defRPr lang="en-US"/>
            </a:defPPr>
            <a:lvl1pPr marL="285750" lvl="0" indent="-285750" defTabSz="914400" fontAlgn="ctr">
              <a:lnSpc>
                <a:spcPts val="1800"/>
              </a:lnSpc>
              <a:spcBef>
                <a:spcPts val="300"/>
              </a:spcBef>
              <a:buFont typeface="Arial" panose="020B0604020202020204" pitchFamily="34" charset="0"/>
              <a:buChar char="•"/>
              <a:defRPr sz="1400">
                <a:solidFill>
                  <a:srgbClr val="4A4A4A"/>
                </a:solidFill>
                <a:latin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CA" dirty="0"/>
              <a:t>What’s working well?</a:t>
            </a:r>
          </a:p>
          <a:p>
            <a:r>
              <a:rPr lang="en-CA" dirty="0"/>
              <a:t>Where are the challenges?</a:t>
            </a:r>
          </a:p>
          <a:p>
            <a:r>
              <a:rPr lang="en-CA" dirty="0"/>
              <a:t>What barriers are you running into?</a:t>
            </a:r>
          </a:p>
          <a:p>
            <a:r>
              <a:rPr lang="en-CA" dirty="0"/>
              <a:t>How have you been dealing with them?</a:t>
            </a:r>
          </a:p>
          <a:p>
            <a:r>
              <a:rPr lang="en-CA" dirty="0"/>
              <a:t>Do you need your manager’s help resolving any barriers?</a:t>
            </a:r>
          </a:p>
          <a:p>
            <a:r>
              <a:rPr lang="en-CA" dirty="0"/>
              <a:t>What are you most proud of?</a:t>
            </a:r>
          </a:p>
          <a:p>
            <a:r>
              <a:rPr lang="en-CA" dirty="0"/>
              <a:t>Have you been able to devote sufficient time to self-care?</a:t>
            </a:r>
          </a:p>
        </p:txBody>
      </p:sp>
      <p:sp>
        <p:nvSpPr>
          <p:cNvPr id="11" name="Text Placeholder 6">
            <a:extLst>
              <a:ext uri="{FF2B5EF4-FFF2-40B4-BE49-F238E27FC236}">
                <a16:creationId xmlns:a16="http://schemas.microsoft.com/office/drawing/2014/main" id="{AEFC3023-9B6B-43EF-83ED-989D7BC59D2A}"/>
              </a:ext>
            </a:extLst>
          </p:cNvPr>
          <p:cNvSpPr txBox="1">
            <a:spLocks/>
          </p:cNvSpPr>
          <p:nvPr/>
        </p:nvSpPr>
        <p:spPr>
          <a:xfrm>
            <a:off x="4508565" y="1884178"/>
            <a:ext cx="3469782" cy="45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SemiBold" panose="00000700000000000000" pitchFamily="2" charset="0"/>
              </a:rPr>
              <a:t>Tips for Making It Work:</a:t>
            </a:r>
          </a:p>
        </p:txBody>
      </p:sp>
      <p:sp>
        <p:nvSpPr>
          <p:cNvPr id="12" name="Text Placeholder 7">
            <a:extLst>
              <a:ext uri="{FF2B5EF4-FFF2-40B4-BE49-F238E27FC236}">
                <a16:creationId xmlns:a16="http://schemas.microsoft.com/office/drawing/2014/main" id="{7802D10D-606C-418F-8DA2-863997C7118B}"/>
              </a:ext>
            </a:extLst>
          </p:cNvPr>
          <p:cNvSpPr txBox="1">
            <a:spLocks/>
          </p:cNvSpPr>
          <p:nvPr/>
        </p:nvSpPr>
        <p:spPr>
          <a:xfrm>
            <a:off x="4508565" y="2678061"/>
            <a:ext cx="3697772" cy="3842479"/>
          </a:xfrm>
          <a:prstGeom prst="rect">
            <a:avLst/>
          </a:prstGeom>
        </p:spPr>
        <p:txBody>
          <a:bodyPr numCol="1"/>
          <a:lstStyle>
            <a:defPPr>
              <a:defRPr lang="en-US"/>
            </a:defPPr>
            <a:lvl1pPr marL="285750" lvl="0" indent="-285750" defTabSz="914400" fontAlgn="ctr">
              <a:lnSpc>
                <a:spcPts val="1800"/>
              </a:lnSpc>
              <a:spcBef>
                <a:spcPts val="300"/>
              </a:spcBef>
              <a:buFont typeface="Arial" panose="020B0604020202020204" pitchFamily="34" charset="0"/>
              <a:buChar char="•"/>
              <a:defRPr sz="1400">
                <a:solidFill>
                  <a:srgbClr val="4A4A4A"/>
                </a:solidFill>
                <a:latin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dirty="0"/>
              <a:t>Do your best to provide quiet, engaging activities to your dependents during your work hours.</a:t>
            </a:r>
          </a:p>
          <a:p>
            <a:r>
              <a:rPr lang="en-US" dirty="0"/>
              <a:t>Set boundaries and behavior expectations with family members regarding protected work time.</a:t>
            </a:r>
          </a:p>
          <a:p>
            <a:r>
              <a:rPr lang="en-US" dirty="0"/>
              <a:t>Be open with colleagues about limitations to your work availability.</a:t>
            </a:r>
          </a:p>
          <a:p>
            <a:r>
              <a:rPr lang="en-US" dirty="0"/>
              <a:t>Maintain a daily routine that is predictable for both your colleagues and your dependents.</a:t>
            </a:r>
          </a:p>
          <a:p>
            <a:r>
              <a:rPr lang="en-US" dirty="0"/>
              <a:t>Establish boundaries between work and caregiving obligations.</a:t>
            </a:r>
          </a:p>
          <a:p>
            <a:endParaRPr lang="en-US" dirty="0"/>
          </a:p>
        </p:txBody>
      </p:sp>
    </p:spTree>
    <p:extLst>
      <p:ext uri="{BB962C8B-B14F-4D97-AF65-F5344CB8AC3E}">
        <p14:creationId xmlns:p14="http://schemas.microsoft.com/office/powerpoint/2010/main" val="208941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90000"/>
              </a:lnSpc>
            </a:pPr>
            <a:r>
              <a:rPr lang="en-US" dirty="0">
                <a:solidFill>
                  <a:schemeClr val="bg1">
                    <a:lumMod val="50000"/>
                  </a:schemeClr>
                </a:solidFill>
              </a:rPr>
              <a:t>Take care of your mental health</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354106" y="991269"/>
            <a:ext cx="7936454" cy="4875461"/>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Mental health and wellbeing are important considerations when working from home and especially so in times of stress. The tensions surrounding a pandemic make it especially important to support staff in maintaining mental wellbeing while working remotely.</a:t>
            </a: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CA" sz="1400" b="1"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Tips for maintaining mental </a:t>
            </a:r>
            <a:r>
              <a:rPr lang="en-CA" b="1" dirty="0"/>
              <a:t>wellbeing</a:t>
            </a:r>
            <a:r>
              <a:rPr kumimoji="0" lang="en-CA" sz="1400" b="1"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Maintain a regular meal/exercise/sleep schedule. It can be especially tempting to forego these things when remote work is paired with flexible work hours</a:t>
            </a:r>
            <a:r>
              <a:rPr lang="en-CA" dirty="0"/>
              <a:t> and being responsible for another person’s wellbeing.</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a:t>
            </a:r>
            <a:r>
              <a:rPr lang="en-CA" dirty="0"/>
              <a:t>Establish a routine and don’t</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sacrifice sleep or other self-care.</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Establish clear boundaries between work and caregiving time. These can be marked by for example, a change in clothes or location.</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Maintain a dedicated workspace and set the rest of your home off-limits to work tasks.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Maintain social interaction via telecommunication, both with colleagues and personally.</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Minimize consuming news or media that increase your anxiety around the pandemic. Consult trusted sources of information, such as the </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3"/>
              </a:rPr>
              <a:t>WHO</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4"/>
              </a:rPr>
              <a:t>CDC</a:t>
            </a: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and local health authorities.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Set predictable work hours in consultation with your manager and team and maintain these boundaries with your colleagues as well as your dependents.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Dedicate a percentage of the day to relationship-building activities with colleagues.</a:t>
            </a:r>
          </a:p>
          <a:p>
            <a:pPr marL="285750" indent="-285750" fontAlgn="ctr">
              <a:spcBef>
                <a:spcPts val="300"/>
              </a:spcBef>
              <a:buFont typeface="Arial" panose="020B0604020202020204" pitchFamily="34" charset="0"/>
              <a:buChar char="•"/>
              <a:defRPr/>
            </a:pPr>
            <a:r>
              <a:rPr lang="en-US" dirty="0"/>
              <a:t>Maintain a long-term outlook on work stress and prioritize self-care; recognize that the increased stress is situational and things will eventually return to normal.</a:t>
            </a:r>
          </a:p>
          <a:p>
            <a:pPr marL="171450" lvl="0" indent="-171450" fontAlgn="ctr">
              <a:lnSpc>
                <a:spcPct val="110000"/>
              </a:lnSpc>
              <a:spcBef>
                <a:spcPts val="300"/>
              </a:spcBef>
              <a:buFont typeface="Arial" panose="020B0604020202020204" pitchFamily="34" charset="0"/>
              <a:buChar char="•"/>
              <a:defRPr/>
            </a:pPr>
            <a:r>
              <a:rPr lang="en-US" dirty="0"/>
              <a:t>Children can require additional reassurance, attention, and opportunities to express their feelings.</a:t>
            </a:r>
          </a:p>
          <a:p>
            <a:pPr marL="628650" lvl="2" indent="-171450" fontAlgn="ctr">
              <a:lnSpc>
                <a:spcPct val="110000"/>
              </a:lnSpc>
              <a:spcBef>
                <a:spcPts val="300"/>
              </a:spcBef>
              <a:buFont typeface="Arial" panose="020B0604020202020204" pitchFamily="34" charset="0"/>
              <a:buChar char="•"/>
              <a:defRPr/>
            </a:pPr>
            <a:r>
              <a:rPr lang="en-US" dirty="0">
                <a:solidFill>
                  <a:srgbClr val="4A4A4A"/>
                </a:solidFill>
                <a:latin typeface="Roboto Condensed Light" panose="02000000000000000000" pitchFamily="2" charset="0"/>
              </a:rPr>
              <a:t>Consult trusted resources on how to talk to your child about COVID-19, such as the </a:t>
            </a:r>
            <a:r>
              <a:rPr lang="en-US" dirty="0">
                <a:solidFill>
                  <a:srgbClr val="4A4A4A"/>
                </a:solidFill>
                <a:latin typeface="Roboto Condensed Light" panose="02000000000000000000" pitchFamily="2" charset="0"/>
                <a:hlinkClick r:id="rId5">
                  <a:extLst>
                    <a:ext uri="{A12FA001-AC4F-418D-AE19-62706E023703}">
                      <ahyp:hlinkClr xmlns:ahyp="http://schemas.microsoft.com/office/drawing/2018/hyperlinkcolor" val="tx"/>
                    </a:ext>
                  </a:extLst>
                </a:hlinkClick>
              </a:rPr>
              <a:t>CDC</a:t>
            </a:r>
            <a:r>
              <a:rPr lang="en-US" dirty="0">
                <a:solidFill>
                  <a:srgbClr val="4A4A4A"/>
                </a:solidFill>
                <a:latin typeface="Roboto Condensed Light" panose="02000000000000000000" pitchFamily="2" charset="0"/>
              </a:rPr>
              <a:t>.</a:t>
            </a:r>
          </a:p>
          <a:p>
            <a:pPr marL="171450" lvl="1" indent="-171450" fontAlgn="ctr">
              <a:lnSpc>
                <a:spcPct val="110000"/>
              </a:lnSpc>
              <a:spcBef>
                <a:spcPts val="300"/>
              </a:spcBef>
              <a:buFont typeface="Arial" panose="020B0604020202020204" pitchFamily="34" charset="0"/>
              <a:buChar char="•"/>
              <a:defRPr/>
            </a:pPr>
            <a:r>
              <a:rPr lang="en-US" dirty="0">
                <a:solidFill>
                  <a:srgbClr val="4A4A4A"/>
                </a:solidFill>
                <a:latin typeface="Roboto Condensed Light" panose="02000000000000000000" pitchFamily="2" charset="0"/>
              </a:rPr>
              <a:t>Identify community support resources, such as caregiver support groups, that you can access via telecommunication.</a:t>
            </a:r>
          </a:p>
          <a:p>
            <a:pPr marL="285750" indent="-285750" fontAlgn="ctr">
              <a:spcBef>
                <a:spcPts val="300"/>
              </a:spcBef>
              <a:buFont typeface="Arial" panose="020B0604020202020204" pitchFamily="34" charset="0"/>
              <a:buChar char="•"/>
              <a:defRPr/>
            </a:pPr>
            <a:endParaRPr lang="en-US" dirty="0"/>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endParaRPr kumimoji="0" lang="en-CA" sz="1400" b="0" i="0" u="none" strike="noStrike" kern="1200" cap="none" spc="0" normalizeH="0" baseline="0" noProof="0" dirty="0">
              <a:ln>
                <a:noFill/>
              </a:ln>
              <a:solidFill>
                <a:srgbClr val="4A4A4A"/>
              </a:solidFill>
              <a:effectLst/>
              <a:uLnTx/>
              <a:uFillTx/>
              <a:latin typeface="Roboto Condensed Light" panose="02000000000000000000" pitchFamily="2" charset="0"/>
              <a:ea typeface="+mn-ea"/>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0" name="Text Placeholder 7">
            <a:extLst>
              <a:ext uri="{FF2B5EF4-FFF2-40B4-BE49-F238E27FC236}">
                <a16:creationId xmlns:a16="http://schemas.microsoft.com/office/drawing/2014/main" id="{09F6230E-96E2-47FB-8E83-8BA385E951F9}"/>
              </a:ext>
            </a:extLst>
          </p:cNvPr>
          <p:cNvSpPr txBox="1">
            <a:spLocks/>
          </p:cNvSpPr>
          <p:nvPr/>
        </p:nvSpPr>
        <p:spPr>
          <a:xfrm>
            <a:off x="8663025" y="179040"/>
            <a:ext cx="3382220" cy="6006245"/>
          </a:xfrm>
          <a:prstGeom prst="rect">
            <a:avLst/>
          </a:prstGeom>
        </p:spPr>
        <p:txBody>
          <a:bodyPr lIns="0" tIns="0" rIns="0" bIns="0" numCol="1" spcCol="360000" anchor="t">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09">
              <a:lnSpc>
                <a:spcPct val="110000"/>
              </a:lnSpc>
            </a:pPr>
            <a:r>
              <a:rPr lang="en-CA" sz="2400" b="1" dirty="0">
                <a:solidFill>
                  <a:schemeClr val="bg1"/>
                </a:solidFill>
              </a:rPr>
              <a:t>Steps to take care of your mental health: </a:t>
            </a:r>
          </a:p>
          <a:p>
            <a:pPr marL="342900" indent="-342900" defTabSz="914309">
              <a:lnSpc>
                <a:spcPct val="110000"/>
              </a:lnSpc>
              <a:buFont typeface="+mj-lt"/>
              <a:buAutoNum type="arabicPeriod"/>
            </a:pPr>
            <a:r>
              <a:rPr lang="en-CA" b="1" dirty="0">
                <a:solidFill>
                  <a:schemeClr val="bg1"/>
                </a:solidFill>
              </a:rPr>
              <a:t>Monitor yourself for changes in mood, appetite, and stress levels.</a:t>
            </a:r>
          </a:p>
          <a:p>
            <a:pPr marL="342900" indent="-342900" defTabSz="914309">
              <a:lnSpc>
                <a:spcPct val="110000"/>
              </a:lnSpc>
              <a:buFont typeface="+mj-lt"/>
              <a:buAutoNum type="arabicPeriod"/>
            </a:pPr>
            <a:r>
              <a:rPr lang="en-CA" b="1" dirty="0">
                <a:solidFill>
                  <a:schemeClr val="bg1"/>
                </a:solidFill>
              </a:rPr>
              <a:t>Familiarize yourself with company and community mental health resources:</a:t>
            </a:r>
          </a:p>
          <a:p>
            <a:pPr marL="628650" lvl="1" indent="-171450" fontAlgn="ctr">
              <a:lnSpc>
                <a:spcPct val="110000"/>
              </a:lnSpc>
              <a:spcBef>
                <a:spcPts val="300"/>
              </a:spcBef>
              <a:buFont typeface="Arial" panose="020B0604020202020204" pitchFamily="34" charset="0"/>
              <a:buChar char="•"/>
              <a:defRPr/>
            </a:pPr>
            <a:r>
              <a:rPr lang="en-CA" sz="1200" b="1" dirty="0">
                <a:solidFill>
                  <a:schemeClr val="bg1"/>
                </a:solidFill>
                <a:latin typeface="Roboto Condensed Light" panose="02000000000000000000" pitchFamily="2" charset="0"/>
              </a:rPr>
              <a:t>Mental health benefits, health insurance coverage available through the organization</a:t>
            </a:r>
          </a:p>
          <a:p>
            <a:pPr marL="628650" lvl="1" indent="-171450" fontAlgn="ctr">
              <a:lnSpc>
                <a:spcPct val="110000"/>
              </a:lnSpc>
              <a:spcBef>
                <a:spcPts val="300"/>
              </a:spcBef>
              <a:buFont typeface="Arial" panose="020B0604020202020204" pitchFamily="34" charset="0"/>
              <a:buChar char="•"/>
              <a:defRPr/>
            </a:pPr>
            <a:r>
              <a:rPr lang="en-CA" sz="1200" b="1" dirty="0">
                <a:solidFill>
                  <a:schemeClr val="bg1"/>
                </a:solidFill>
                <a:latin typeface="Roboto Condensed Light" panose="02000000000000000000" pitchFamily="2" charset="0"/>
              </a:rPr>
              <a:t>Eligibility of dependents for these benefits</a:t>
            </a:r>
          </a:p>
          <a:p>
            <a:pPr marL="628650" lvl="1" indent="-171450" fontAlgn="ctr">
              <a:lnSpc>
                <a:spcPct val="110000"/>
              </a:lnSpc>
              <a:spcBef>
                <a:spcPts val="300"/>
              </a:spcBef>
              <a:buFont typeface="Arial" panose="020B0604020202020204" pitchFamily="34" charset="0"/>
              <a:buChar char="•"/>
              <a:defRPr/>
            </a:pPr>
            <a:r>
              <a:rPr lang="en-CA" sz="1200" b="1" dirty="0">
                <a:solidFill>
                  <a:schemeClr val="bg1"/>
                </a:solidFill>
                <a:latin typeface="Roboto Condensed Light" panose="02000000000000000000" pitchFamily="2" charset="0"/>
              </a:rPr>
              <a:t>Existing or new mental health programs in the organization (e.g. yoga, meditation, scheduled coffee breaks)</a:t>
            </a:r>
          </a:p>
          <a:p>
            <a:pPr marL="628650" lvl="1" indent="-171450" fontAlgn="ctr">
              <a:lnSpc>
                <a:spcPct val="110000"/>
              </a:lnSpc>
              <a:spcBef>
                <a:spcPts val="300"/>
              </a:spcBef>
              <a:buFont typeface="Arial" panose="020B0604020202020204" pitchFamily="34" charset="0"/>
              <a:buChar char="•"/>
              <a:defRPr/>
            </a:pPr>
            <a:r>
              <a:rPr lang="en-CA" sz="1200" b="1" dirty="0">
                <a:solidFill>
                  <a:schemeClr val="bg1"/>
                </a:solidFill>
                <a:latin typeface="Roboto Condensed Light" panose="02000000000000000000" pitchFamily="2" charset="0"/>
              </a:rPr>
              <a:t>Community support contacts, such as crisis hotline numbers</a:t>
            </a:r>
          </a:p>
          <a:p>
            <a:pPr marL="342900" indent="-342900" defTabSz="914309">
              <a:lnSpc>
                <a:spcPct val="110000"/>
              </a:lnSpc>
              <a:buFont typeface="+mj-lt"/>
              <a:buAutoNum type="arabicPeriod"/>
            </a:pPr>
            <a:r>
              <a:rPr lang="en-CA" b="1" dirty="0">
                <a:solidFill>
                  <a:schemeClr val="bg1"/>
                </a:solidFill>
              </a:rPr>
              <a:t>Schedule self-care time into your daily routine.</a:t>
            </a:r>
          </a:p>
          <a:p>
            <a:pPr marL="342900" indent="-342900" defTabSz="914309">
              <a:lnSpc>
                <a:spcPct val="110000"/>
              </a:lnSpc>
              <a:buFont typeface="+mj-lt"/>
              <a:buAutoNum type="arabicPeriod"/>
            </a:pPr>
            <a:r>
              <a:rPr lang="en-CA" b="1" dirty="0">
                <a:solidFill>
                  <a:schemeClr val="bg1"/>
                </a:solidFill>
              </a:rPr>
              <a:t>Notify your manager if you have difficulty balancing work obligations with personal wellbeing.</a:t>
            </a:r>
            <a:endParaRPr lang="en-CA" b="1" dirty="0">
              <a:solidFill>
                <a:schemeClr val="bg1"/>
              </a:solidFill>
              <a:latin typeface="Roboto Condensed Light" panose="02000000000000000000" pitchFamily="2" charset="0"/>
            </a:endParaRPr>
          </a:p>
        </p:txBody>
      </p:sp>
    </p:spTree>
    <p:extLst>
      <p:ext uri="{BB962C8B-B14F-4D97-AF65-F5344CB8AC3E}">
        <p14:creationId xmlns:p14="http://schemas.microsoft.com/office/powerpoint/2010/main" val="38502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p:txBody>
          <a:bodyPr/>
          <a:lstStyle/>
          <a:p>
            <a:pPr>
              <a:lnSpc>
                <a:spcPct val="110000"/>
              </a:lnSpc>
            </a:pPr>
            <a:r>
              <a:rPr lang="en-US" dirty="0">
                <a:solidFill>
                  <a:schemeClr val="bg1">
                    <a:lumMod val="50000"/>
                  </a:schemeClr>
                </a:solidFill>
              </a:rPr>
              <a:t>Ideas for making dependent care work</a:t>
            </a:r>
          </a:p>
        </p:txBody>
      </p:sp>
      <p:sp>
        <p:nvSpPr>
          <p:cNvPr id="7" name="Text Placeholder 6">
            <a:extLst>
              <a:ext uri="{FF2B5EF4-FFF2-40B4-BE49-F238E27FC236}">
                <a16:creationId xmlns:a16="http://schemas.microsoft.com/office/drawing/2014/main" id="{E26898AF-7A03-F140-B7B4-6BF59FD40A8E}"/>
              </a:ext>
            </a:extLst>
          </p:cNvPr>
          <p:cNvSpPr>
            <a:spLocks noGrp="1"/>
          </p:cNvSpPr>
          <p:nvPr>
            <p:ph type="body" sz="quarter" idx="4294967295"/>
          </p:nvPr>
        </p:nvSpPr>
        <p:spPr>
          <a:xfrm>
            <a:off x="631645" y="1835407"/>
            <a:ext cx="2929014" cy="457200"/>
          </a:xfrm>
          <a:prstGeom prst="rect">
            <a:avLst/>
          </a:prstGeom>
        </p:spPr>
        <p:txBody>
          <a:bodyPr/>
          <a:lstStyle/>
          <a:p>
            <a:pPr marL="0" indent="0">
              <a:buNone/>
            </a:pPr>
            <a:r>
              <a:rPr lang="en-US" sz="2000" dirty="0">
                <a:solidFill>
                  <a:schemeClr val="accent1"/>
                </a:solidFill>
                <a:latin typeface="Montserrat SemiBold" panose="00000700000000000000" pitchFamily="2" charset="0"/>
              </a:rPr>
              <a:t>Elder Care</a:t>
            </a:r>
          </a:p>
        </p:txBody>
      </p:sp>
      <p:sp>
        <p:nvSpPr>
          <p:cNvPr id="20" name="TextBox 19">
            <a:extLst>
              <a:ext uri="{FF2B5EF4-FFF2-40B4-BE49-F238E27FC236}">
                <a16:creationId xmlns:a16="http://schemas.microsoft.com/office/drawing/2014/main" id="{CB7857C9-1C1B-F046-B227-979B5CD23703}"/>
              </a:ext>
            </a:extLst>
          </p:cNvPr>
          <p:cNvSpPr txBox="1"/>
          <p:nvPr/>
        </p:nvSpPr>
        <p:spPr>
          <a:xfrm>
            <a:off x="5857981" y="1842014"/>
            <a:ext cx="2343150" cy="307777"/>
          </a:xfrm>
          <a:prstGeom prst="rect">
            <a:avLst/>
          </a:prstGeom>
        </p:spPr>
        <p:txBody>
          <a:bodyPr vert="horz" wrap="square" lIns="0" tIns="0" rIns="0" bIns="0" rtlCol="0">
            <a:spAutoFit/>
          </a:bodyPr>
          <a:lstStyle/>
          <a:p>
            <a:pPr marL="289946" marR="242975" lvl="1" indent="0" algn="ctr" defTabSz="554492" rtl="0" eaLnBrk="1" fontAlgn="auto" latinLnBrk="0" hangingPunct="1">
              <a:lnSpc>
                <a:spcPct val="100000"/>
              </a:lnSpc>
              <a:spcBef>
                <a:spcPts val="55"/>
              </a:spcBef>
              <a:spcAft>
                <a:spcPts val="0"/>
              </a:spcAft>
              <a:buClrTx/>
              <a:buSzTx/>
              <a:buFontTx/>
              <a:buNone/>
              <a:tabLst/>
              <a:defRPr/>
            </a:pPr>
            <a:r>
              <a:rPr kumimoji="0" lang="en-US" sz="2000" b="0" i="0" u="none" strike="noStrike" kern="1200" cap="none" spc="-30" normalizeH="0" baseline="0" noProof="0" dirty="0">
                <a:ln>
                  <a:noFill/>
                </a:ln>
                <a:solidFill>
                  <a:srgbClr val="3F439A"/>
                </a:solidFill>
                <a:effectLst/>
                <a:uLnTx/>
                <a:uFillTx/>
                <a:latin typeface="Montserrat SemiBold" panose="00000700000000000000" pitchFamily="2" charset="0"/>
                <a:ea typeface="+mn-ea"/>
                <a:cs typeface="Arial Narrow"/>
              </a:rPr>
              <a:t>Child Care</a:t>
            </a:r>
          </a:p>
        </p:txBody>
      </p:sp>
      <p:sp>
        <p:nvSpPr>
          <p:cNvPr id="10" name="Text Placeholder 7">
            <a:extLst>
              <a:ext uri="{FF2B5EF4-FFF2-40B4-BE49-F238E27FC236}">
                <a16:creationId xmlns:a16="http://schemas.microsoft.com/office/drawing/2014/main" id="{0819EA30-6088-419A-BF84-54DBB93E5BA5}"/>
              </a:ext>
            </a:extLst>
          </p:cNvPr>
          <p:cNvSpPr txBox="1">
            <a:spLocks/>
          </p:cNvSpPr>
          <p:nvPr/>
        </p:nvSpPr>
        <p:spPr>
          <a:xfrm>
            <a:off x="631645" y="2293537"/>
            <a:ext cx="4858837" cy="3043236"/>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Determine during what times of the day hands-on support is required and block those in your calendar.</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Are there times in the day when they may be more anxious and require more support?</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Have arts &amp; crafts, adult coloring books, and paint kits available.</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Download bingo games, sudoku, crosswords, or word puzzles that will entertain and keep the brain active.</a:t>
            </a:r>
          </a:p>
          <a:p>
            <a:pPr marL="285750" lvl="0" indent="-285750" fontAlgn="ctr">
              <a:spcBef>
                <a:spcPts val="300"/>
              </a:spcBef>
              <a:buFont typeface="Arial" panose="020B0604020202020204" pitchFamily="34" charset="0"/>
              <a:buChar cha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Use </a:t>
            </a:r>
            <a:r>
              <a:rPr lang="en-US" sz="1200" dirty="0">
                <a:hlinkClick r:id="rId3"/>
              </a:rPr>
              <a:t>technology</a:t>
            </a: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to maintain communication while respecting social distancing, </a:t>
            </a:r>
            <a:r>
              <a:rPr lang="en-US" sz="1200" dirty="0"/>
              <a:t>e.g. </a:t>
            </a: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FaceTime, Zoom, Skype, Facebook, Twitter, Snapchat.</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Lean on your social network for support via telecommunication; the CDC </a:t>
            </a:r>
            <a:r>
              <a:rPr lang="en-US" sz="1200" dirty="0">
                <a:hlinkClick r:id="rId3"/>
              </a:rPr>
              <a:t>recommends</a:t>
            </a: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“buddy systems” to help at-risk individuals stay connected. </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4"/>
              </a:rPr>
              <a:t>Watching TV together</a:t>
            </a: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over</a:t>
            </a:r>
            <a:r>
              <a:rPr lang="en-US" sz="1200" dirty="0"/>
              <a:t> a phone call is a good way to stay connected to relatives in care facilities </a:t>
            </a:r>
            <a:r>
              <a:rPr kumimoji="0" lang="en-US"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in lieu of visits.</a:t>
            </a:r>
          </a:p>
        </p:txBody>
      </p:sp>
      <p:sp>
        <p:nvSpPr>
          <p:cNvPr id="11" name="Text Placeholder 7">
            <a:extLst>
              <a:ext uri="{FF2B5EF4-FFF2-40B4-BE49-F238E27FC236}">
                <a16:creationId xmlns:a16="http://schemas.microsoft.com/office/drawing/2014/main" id="{4DDC101C-EBBD-4D82-B16F-A42F2F1D457B}"/>
              </a:ext>
            </a:extLst>
          </p:cNvPr>
          <p:cNvSpPr txBox="1">
            <a:spLocks/>
          </p:cNvSpPr>
          <p:nvPr/>
        </p:nvSpPr>
        <p:spPr>
          <a:xfrm>
            <a:off x="6289781" y="2293537"/>
            <a:ext cx="5732885" cy="3043236"/>
          </a:xfrm>
          <a:prstGeom prst="rect">
            <a:avLst/>
          </a:prstGeom>
        </p:spPr>
        <p:txBody>
          <a:bodyPr lIns="0" tIns="0" rIns="0" bIns="0" numCol="1" spcCol="360000">
            <a:noAutofit/>
          </a:bodyPr>
          <a:lstStyle>
            <a:defPPr>
              <a:defRPr lang="en-US"/>
            </a:defPPr>
            <a:lvl1pPr marL="285750" indent="-285750" defTabSz="914400" fontAlgn="ctr">
              <a:lnSpc>
                <a:spcPts val="1800"/>
              </a:lnSpc>
              <a:spcBef>
                <a:spcPts val="300"/>
              </a:spcBef>
              <a:buFont typeface="Arial" panose="020B0604020202020204" pitchFamily="34" charset="0"/>
              <a:buChar char="•"/>
              <a:defRPr sz="1200" b="0" i="0">
                <a:solidFill>
                  <a:srgbClr val="4A4A4A"/>
                </a:solidFill>
                <a:latin typeface="Roboto Condensed Light" panose="02000000000000000000" pitchFamily="2" charset="0"/>
                <a:cs typeface="Arial Narrow" panose="020B0604020202020204" pitchFamily="34" charset="0"/>
              </a:defRPr>
            </a:lvl1pPr>
            <a:lvl2pPr marL="4572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2pPr>
            <a:lvl3pPr marL="9144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3pPr>
            <a:lvl4pPr marL="13716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4pPr>
            <a:lvl5pPr marL="18288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lang="en-CA" dirty="0"/>
              <a:t>Work together with your kids to build a </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5"/>
              </a:rPr>
              <a:t>daily family schedule</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 include activities such a dry erase board with activities on </a:t>
            </a:r>
            <a:r>
              <a:rPr lang="en-CA" dirty="0"/>
              <a:t>sticky</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notes.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Start each day by discussing the plan – share when your meetings are and when you are available.</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Consider creating rules as a family to ensure everyone gets their space.</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Are there enough devices for the entire family, and how will device time be shared among family members?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Will your internet connection support online learning activities for your kids?</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Use</a:t>
            </a:r>
            <a:r>
              <a:rPr lang="en-CA" dirty="0"/>
              <a:t> </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6"/>
              </a:rPr>
              <a:t>learning resources online</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to help your children keep up with learning while staying at home.</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Schedule </a:t>
            </a:r>
            <a:r>
              <a:rPr lang="en-CA" dirty="0">
                <a:hlinkClick r:id="rId5"/>
              </a:rPr>
              <a:t>virtual play dates via telecommunication tools</a:t>
            </a:r>
            <a:r>
              <a:rPr lang="en-CA" dirty="0"/>
              <a:t> </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to help kids stay connected with their peers. </a:t>
            </a:r>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hlinkClick r:id="rId7"/>
              </a:rPr>
              <a:t>Connect with other parents</a:t>
            </a:r>
            <a:r>
              <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rPr>
              <a:t> on social media to share ideas.</a:t>
            </a:r>
          </a:p>
          <a:p>
            <a:pPr>
              <a:defRPr/>
            </a:pPr>
            <a:r>
              <a:rPr lang="en-US" dirty="0"/>
              <a:t>Be mindful of social isolation guidelines if childcare must be arranged: do not use babysitters that are in contact with multiple families, and do not ask vulnerable individuals, such as the elderly, to provide childcare.</a:t>
            </a:r>
            <a:endParaRPr lang="en-CA" dirty="0"/>
          </a:p>
          <a:p>
            <a:pPr marL="285750" marR="0" lvl="0" indent="-285750" algn="l" defTabSz="914400" rtl="0" eaLnBrk="1" fontAlgn="ctr" latinLnBrk="0" hangingPunct="1">
              <a:lnSpc>
                <a:spcPts val="1800"/>
              </a:lnSpc>
              <a:spcBef>
                <a:spcPts val="30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dirty="0">
              <a:ln>
                <a:noFill/>
              </a:ln>
              <a:solidFill>
                <a:srgbClr val="4A4A4A"/>
              </a:solidFill>
              <a:effectLst/>
              <a:uLnTx/>
              <a:uFillTx/>
              <a:latin typeface="Roboto Condensed Light" panose="02000000000000000000" pitchFamily="2" charset="0"/>
              <a:ea typeface="+mn-ea"/>
            </a:endParaRPr>
          </a:p>
        </p:txBody>
      </p:sp>
    </p:spTree>
    <p:extLst>
      <p:ext uri="{BB962C8B-B14F-4D97-AF65-F5344CB8AC3E}">
        <p14:creationId xmlns:p14="http://schemas.microsoft.com/office/powerpoint/2010/main" val="605378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54E11E86-D9DA-AE4D-B84A-5F86B24F0B36}"/>
              </a:ext>
            </a:extLst>
          </p:cNvPr>
          <p:cNvSpPr>
            <a:spLocks noGrp="1"/>
          </p:cNvSpPr>
          <p:nvPr>
            <p:ph type="title"/>
          </p:nvPr>
        </p:nvSpPr>
        <p:spPr>
          <a:xfrm>
            <a:off x="537280" y="209509"/>
            <a:ext cx="11119027" cy="1130188"/>
          </a:xfrm>
        </p:spPr>
        <p:txBody>
          <a:bodyPr/>
          <a:lstStyle/>
          <a:p>
            <a:pPr>
              <a:lnSpc>
                <a:spcPct val="110000"/>
              </a:lnSpc>
            </a:pPr>
            <a:r>
              <a:rPr lang="en-CA" dirty="0"/>
              <a:t>Employee Action Template</a:t>
            </a:r>
          </a:p>
        </p:txBody>
      </p:sp>
      <p:graphicFrame>
        <p:nvGraphicFramePr>
          <p:cNvPr id="10" name="Table 2">
            <a:extLst>
              <a:ext uri="{FF2B5EF4-FFF2-40B4-BE49-F238E27FC236}">
                <a16:creationId xmlns:a16="http://schemas.microsoft.com/office/drawing/2014/main" id="{E8D93162-B6E0-A84D-96CD-56E68A8B7C96}"/>
              </a:ext>
            </a:extLst>
          </p:cNvPr>
          <p:cNvGraphicFramePr>
            <a:graphicFrameLocks noGrp="1"/>
          </p:cNvGraphicFramePr>
          <p:nvPr>
            <p:extLst>
              <p:ext uri="{D42A27DB-BD31-4B8C-83A1-F6EECF244321}">
                <p14:modId xmlns:p14="http://schemas.microsoft.com/office/powerpoint/2010/main" val="1226402829"/>
              </p:ext>
            </p:extLst>
          </p:nvPr>
        </p:nvGraphicFramePr>
        <p:xfrm>
          <a:off x="128217" y="1095115"/>
          <a:ext cx="11572044" cy="5734111"/>
        </p:xfrm>
        <a:graphic>
          <a:graphicData uri="http://schemas.openxmlformats.org/drawingml/2006/table">
            <a:tbl>
              <a:tblPr firstRow="1" bandRow="1">
                <a:tableStyleId>{5C22544A-7EE6-4342-B048-85BDC9FD1C3A}</a:tableStyleId>
              </a:tblPr>
              <a:tblGrid>
                <a:gridCol w="426720">
                  <a:extLst>
                    <a:ext uri="{9D8B030D-6E8A-4147-A177-3AD203B41FA5}">
                      <a16:colId xmlns:a16="http://schemas.microsoft.com/office/drawing/2014/main" val="20000"/>
                    </a:ext>
                  </a:extLst>
                </a:gridCol>
                <a:gridCol w="3904174">
                  <a:extLst>
                    <a:ext uri="{9D8B030D-6E8A-4147-A177-3AD203B41FA5}">
                      <a16:colId xmlns:a16="http://schemas.microsoft.com/office/drawing/2014/main" val="20001"/>
                    </a:ext>
                  </a:extLst>
                </a:gridCol>
                <a:gridCol w="3620575">
                  <a:extLst>
                    <a:ext uri="{9D8B030D-6E8A-4147-A177-3AD203B41FA5}">
                      <a16:colId xmlns:a16="http://schemas.microsoft.com/office/drawing/2014/main" val="20002"/>
                    </a:ext>
                  </a:extLst>
                </a:gridCol>
                <a:gridCol w="3620575">
                  <a:extLst>
                    <a:ext uri="{9D8B030D-6E8A-4147-A177-3AD203B41FA5}">
                      <a16:colId xmlns:a16="http://schemas.microsoft.com/office/drawing/2014/main" val="20003"/>
                    </a:ext>
                  </a:extLst>
                </a:gridCol>
              </a:tblGrid>
              <a:tr h="458986">
                <a:tc>
                  <a:txBody>
                    <a:bodyPr/>
                    <a:lstStyle/>
                    <a:p>
                      <a:pPr algn="ctr"/>
                      <a:endParaRPr lang="en-CA" sz="1200" b="1" dirty="0">
                        <a:solidFill>
                          <a:schemeClr val="bg1"/>
                        </a:solidFill>
                        <a:latin typeface="Roboto" panose="02000000000000000000" pitchFamily="2" charset="0"/>
                        <a:ea typeface="Roboto" panose="02000000000000000000" pitchFamily="2" charset="0"/>
                      </a:endParaRPr>
                    </a:p>
                  </a:txBody>
                  <a:tcPr anchor="ctr">
                    <a:lnL w="1270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1600" b="1" i="0" dirty="0">
                          <a:solidFill>
                            <a:schemeClr val="bg1"/>
                          </a:solidFill>
                          <a:latin typeface="Montserrat SemiBold" pitchFamily="2" charset="77"/>
                          <a:ea typeface="Roboto" panose="02000000000000000000" pitchFamily="2" charset="0"/>
                        </a:rPr>
                        <a:t>Action 1</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30000"/>
                      </a:srgbClr>
                    </a:solidFill>
                  </a:tcPr>
                </a:tc>
                <a:tc>
                  <a:txBody>
                    <a:bodyPr/>
                    <a:lstStyle/>
                    <a:p>
                      <a:pPr algn="ctr"/>
                      <a:r>
                        <a:rPr lang="en-CA" sz="1600" b="1" i="0" dirty="0">
                          <a:solidFill>
                            <a:schemeClr val="bg1"/>
                          </a:solidFill>
                          <a:latin typeface="Montserrat SemiBold" pitchFamily="2" charset="77"/>
                          <a:ea typeface="Roboto" panose="02000000000000000000" pitchFamily="2" charset="0"/>
                        </a:rPr>
                        <a:t>Action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50000"/>
                      </a:srgbClr>
                    </a:solidFill>
                  </a:tcPr>
                </a:tc>
                <a:tc>
                  <a:txBody>
                    <a:bodyPr/>
                    <a:lstStyle/>
                    <a:p>
                      <a:pPr algn="ctr"/>
                      <a:r>
                        <a:rPr lang="en-CA" sz="1600" b="1" i="0" dirty="0">
                          <a:solidFill>
                            <a:schemeClr val="bg1"/>
                          </a:solidFill>
                          <a:latin typeface="Montserrat SemiBold" pitchFamily="2" charset="77"/>
                          <a:ea typeface="Roboto" panose="02000000000000000000" pitchFamily="2" charset="0"/>
                        </a:rPr>
                        <a:t>Action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41439A">
                        <a:alpha val="70000"/>
                      </a:srgbClr>
                    </a:solidFill>
                  </a:tcPr>
                </a:tc>
                <a:extLst>
                  <a:ext uri="{0D108BD9-81ED-4DB2-BD59-A6C34878D82A}">
                    <a16:rowId xmlns:a16="http://schemas.microsoft.com/office/drawing/2014/main" val="10000"/>
                  </a:ext>
                </a:extLst>
              </a:tr>
              <a:tr h="0">
                <a:tc rowSpan="2">
                  <a:txBody>
                    <a:bodyPr/>
                    <a:lstStyle/>
                    <a:p>
                      <a:pPr marL="216000" indent="-457200" algn="ctr">
                        <a:spcAft>
                          <a:spcPts val="500"/>
                        </a:spcAft>
                      </a:pPr>
                      <a:r>
                        <a:rPr lang="en-CA" sz="1600" b="1" i="0" baseline="0" dirty="0">
                          <a:solidFill>
                            <a:srgbClr val="41439A"/>
                          </a:solidFill>
                          <a:latin typeface="Montserrat SemiBold" pitchFamily="2" charset="77"/>
                          <a:ea typeface="Roboto" panose="02000000000000000000" pitchFamily="2" charset="0"/>
                        </a:rPr>
                        <a:t>Activities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chemeClr val="accent2"/>
                          </a:solidFill>
                          <a:latin typeface="Montserrat SemiBold" pitchFamily="2" charset="77"/>
                          <a:ea typeface="Roboto" panose="02000000000000000000" pitchFamily="2" charset="0"/>
                        </a:rPr>
                        <a:t>Explore Current Situation</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ts val="1500"/>
                        </a:lnSpc>
                        <a:spcBef>
                          <a:spcPts val="0"/>
                        </a:spcBef>
                        <a:spcAft>
                          <a:spcPts val="0"/>
                        </a:spcAft>
                        <a:buClrTx/>
                        <a:buSzTx/>
                        <a:buFontTx/>
                        <a:buNone/>
                        <a:tabLst/>
                        <a:defRPr/>
                      </a:pPr>
                      <a:r>
                        <a:rPr lang="en-CA" sz="1200" b="1" i="0" dirty="0">
                          <a:solidFill>
                            <a:schemeClr val="accent2">
                              <a:lumMod val="75000"/>
                            </a:schemeClr>
                          </a:solidFill>
                          <a:latin typeface="Montserrat SemiBold" pitchFamily="2" charset="77"/>
                          <a:ea typeface="Roboto" panose="02000000000000000000" pitchFamily="2" charset="0"/>
                        </a:rPr>
                        <a:t>Identify Solutions</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en-CA" sz="1200" b="1" i="0" dirty="0">
                          <a:solidFill>
                            <a:schemeClr val="accent2">
                              <a:lumMod val="50000"/>
                            </a:schemeClr>
                          </a:solidFill>
                          <a:latin typeface="Montserrat SemiBold" pitchFamily="2" charset="77"/>
                          <a:ea typeface="Roboto" panose="02000000000000000000" pitchFamily="2" charset="0"/>
                        </a:rPr>
                        <a:t>Implement &amp; Monitor</a:t>
                      </a:r>
                    </a:p>
                  </a:txBody>
                  <a:tcPr marL="108000" marR="108000" marT="14400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7225850"/>
                  </a:ext>
                </a:extLst>
              </a:tr>
              <a:tr h="1111427">
                <a:tc vMerge="1">
                  <a:txBody>
                    <a:bodyPr/>
                    <a:lstStyle/>
                    <a:p>
                      <a:pPr marL="216000" indent="-457200" algn="ctr">
                        <a:spcAft>
                          <a:spcPts val="500"/>
                        </a:spcAft>
                      </a:pPr>
                      <a:endParaRPr lang="en-CA" sz="1600" b="1" i="0" baseline="0">
                        <a:solidFill>
                          <a:schemeClr val="bg1"/>
                        </a:solidFill>
                        <a:latin typeface="Montserrat SemiBold" pitchFamily="2" charset="77"/>
                        <a:ea typeface="Roboto" panose="02000000000000000000" pitchFamily="2" charset="0"/>
                      </a:endParaRPr>
                    </a:p>
                  </a:txBody>
                  <a:tcPr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576B7"/>
                    </a:solidFill>
                  </a:tcPr>
                </a:tc>
                <a:tc>
                  <a:txBody>
                    <a:bodyPr/>
                    <a:lstStyle/>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0" i="0" kern="1200" dirty="0">
                          <a:solidFill>
                            <a:schemeClr val="accent2"/>
                          </a:solidFill>
                          <a:latin typeface="+mn-lt"/>
                          <a:ea typeface="Roboto" panose="02000000000000000000" pitchFamily="2" charset="0"/>
                          <a:cs typeface="+mn-cs"/>
                        </a:rPr>
                        <a:t>Assess your caregiving situation and its impact on your ability to perform in your role.</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0" i="0" kern="1200" dirty="0">
                          <a:solidFill>
                            <a:schemeClr val="accent2"/>
                          </a:solidFill>
                          <a:latin typeface="+mn-lt"/>
                          <a:ea typeface="Roboto" panose="02000000000000000000" pitchFamily="2" charset="0"/>
                          <a:cs typeface="+mn-cs"/>
                        </a:rPr>
                        <a:t>Ask your manager for, and review, relevant policies.</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0" i="0" kern="1200" dirty="0">
                          <a:solidFill>
                            <a:schemeClr val="accent2"/>
                          </a:solidFill>
                          <a:latin typeface="+mn-lt"/>
                          <a:ea typeface="Roboto" panose="02000000000000000000" pitchFamily="2" charset="0"/>
                          <a:cs typeface="+mn-cs"/>
                        </a:rPr>
                        <a:t>Prepare a proposal for your manager with the accommodations you require.</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0" i="0" kern="1200" dirty="0">
                          <a:solidFill>
                            <a:schemeClr val="accent2"/>
                          </a:solidFill>
                          <a:latin typeface="+mn-lt"/>
                          <a:ea typeface="Roboto" panose="02000000000000000000" pitchFamily="2" charset="0"/>
                          <a:cs typeface="+mn-cs"/>
                        </a:rPr>
                        <a:t>Notify your manager that you would like to discuss pandemic-related caregiving accommodations and set a meeting time.</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58763" indent="-258763" defTabSz="914309">
                        <a:lnSpc>
                          <a:spcPct val="110000"/>
                        </a:lnSpc>
                        <a:buFont typeface="+mj-lt"/>
                        <a:buAutoNum type="arabicPeriod"/>
                      </a:pPr>
                      <a:r>
                        <a:rPr lang="en-US" sz="1100" b="0" dirty="0">
                          <a:solidFill>
                            <a:schemeClr val="accent2">
                              <a:lumMod val="75000"/>
                            </a:schemeClr>
                          </a:solidFill>
                        </a:rPr>
                        <a:t>Meet with your manager to agree on a course of action and duration of accommodations.</a:t>
                      </a:r>
                    </a:p>
                    <a:p>
                      <a:pPr marL="258763" indent="-258763" defTabSz="914309">
                        <a:lnSpc>
                          <a:spcPct val="110000"/>
                        </a:lnSpc>
                        <a:buFont typeface="+mj-lt"/>
                        <a:buAutoNum type="arabicPeriod"/>
                      </a:pPr>
                      <a:r>
                        <a:rPr lang="en-US" sz="1100" b="0" dirty="0">
                          <a:solidFill>
                            <a:schemeClr val="accent2">
                              <a:lumMod val="75000"/>
                            </a:schemeClr>
                          </a:solidFill>
                        </a:rPr>
                        <a:t>Ensure you understand your work location, times, and total hours; your main work responsibilities, and whether they have changed; pay expectations; duration of the accommodation; and your manager's expectations for communication.</a:t>
                      </a:r>
                    </a:p>
                    <a:p>
                      <a:pPr marL="258763" indent="-258763" defTabSz="914309">
                        <a:lnSpc>
                          <a:spcPct val="110000"/>
                        </a:lnSpc>
                        <a:buFont typeface="+mj-lt"/>
                        <a:buAutoNum type="arabicPeriod"/>
                      </a:pPr>
                      <a:r>
                        <a:rPr lang="en-US" sz="1100" b="0" dirty="0">
                          <a:solidFill>
                            <a:schemeClr val="accent2">
                              <a:lumMod val="75000"/>
                            </a:schemeClr>
                          </a:solidFill>
                        </a:rPr>
                        <a:t>Sign the written agreement.</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defTabSz="914309">
                        <a:lnSpc>
                          <a:spcPct val="110000"/>
                        </a:lnSpc>
                        <a:buFont typeface="+mj-lt"/>
                        <a:buAutoNum type="arabicPeriod"/>
                      </a:pPr>
                      <a:r>
                        <a:rPr lang="en-US" sz="1100" b="0" dirty="0">
                          <a:solidFill>
                            <a:schemeClr val="accent2">
                              <a:lumMod val="50000"/>
                            </a:schemeClr>
                          </a:solidFill>
                        </a:rPr>
                        <a:t>Monitor yourself for changes in mood, appetite, and stress levels.</a:t>
                      </a:r>
                    </a:p>
                    <a:p>
                      <a:pPr marL="342900" indent="-342900" defTabSz="914309">
                        <a:lnSpc>
                          <a:spcPct val="110000"/>
                        </a:lnSpc>
                        <a:buFont typeface="+mj-lt"/>
                        <a:buAutoNum type="arabicPeriod"/>
                      </a:pPr>
                      <a:r>
                        <a:rPr lang="en-US" sz="1100" b="0" dirty="0">
                          <a:solidFill>
                            <a:schemeClr val="accent2">
                              <a:lumMod val="50000"/>
                            </a:schemeClr>
                          </a:solidFill>
                        </a:rPr>
                        <a:t>Familiarize yourself with company and community mental health resources.</a:t>
                      </a:r>
                    </a:p>
                    <a:p>
                      <a:pPr marL="342900" indent="-342900" defTabSz="914309">
                        <a:lnSpc>
                          <a:spcPct val="110000"/>
                        </a:lnSpc>
                        <a:buFont typeface="+mj-lt"/>
                        <a:buAutoNum type="arabicPeriod"/>
                      </a:pPr>
                      <a:r>
                        <a:rPr lang="en-US" sz="1100" b="0" dirty="0">
                          <a:solidFill>
                            <a:schemeClr val="accent2">
                              <a:lumMod val="50000"/>
                            </a:schemeClr>
                          </a:solidFill>
                        </a:rPr>
                        <a:t>Schedule self-care time into your daily routine.</a:t>
                      </a:r>
                    </a:p>
                    <a:p>
                      <a:pPr marL="342900" indent="-342900" defTabSz="914309">
                        <a:lnSpc>
                          <a:spcPct val="110000"/>
                        </a:lnSpc>
                        <a:buFont typeface="+mj-lt"/>
                        <a:buAutoNum type="arabicPeriod"/>
                      </a:pPr>
                      <a:r>
                        <a:rPr lang="en-US" sz="1100" b="0" dirty="0">
                          <a:solidFill>
                            <a:schemeClr val="accent2">
                              <a:lumMod val="50000"/>
                            </a:schemeClr>
                          </a:solidFill>
                        </a:rPr>
                        <a:t>Notify your manager if you have difficulty balancing work obligations with personal wellbeing.</a:t>
                      </a: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4697">
                <a:tc>
                  <a:txBody>
                    <a:bodyPr/>
                    <a:lstStyle/>
                    <a:p>
                      <a:pPr marL="216000" marR="0" indent="-457200" algn="ctr" defTabSz="914400" rtl="0" eaLnBrk="1" fontAlgn="auto" latinLnBrk="0" hangingPunct="1">
                        <a:lnSpc>
                          <a:spcPct val="100000"/>
                        </a:lnSpc>
                        <a:spcBef>
                          <a:spcPts val="0"/>
                        </a:spcBef>
                        <a:spcAft>
                          <a:spcPts val="500"/>
                        </a:spcAft>
                        <a:buClrTx/>
                        <a:buSzTx/>
                        <a:buFontTx/>
                        <a:buNone/>
                        <a:tabLst/>
                        <a:defRPr/>
                      </a:pPr>
                      <a:r>
                        <a:rPr lang="en-CA" sz="1600" b="1" i="0" dirty="0">
                          <a:solidFill>
                            <a:srgbClr val="41439A"/>
                          </a:solidFill>
                          <a:latin typeface="Montserrat SemiBold" pitchFamily="2" charset="77"/>
                          <a:ea typeface="Roboto" panose="02000000000000000000" pitchFamily="2" charset="0"/>
                        </a:rPr>
                        <a:t>Notes/Speaking Points</a:t>
                      </a:r>
                    </a:p>
                  </a:txBody>
                  <a:tcPr vert="vert270" anchor="ctr">
                    <a:lnL w="19050" cap="flat" cmpd="sng" algn="ctr">
                      <a:solidFill>
                        <a:schemeClr val="bg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indent="-228600">
                        <a:lnSpc>
                          <a:spcPts val="1300"/>
                        </a:lnSpc>
                        <a:spcBef>
                          <a:spcPts val="600"/>
                        </a:spcBef>
                        <a:spcAft>
                          <a:spcPts val="0"/>
                        </a:spcAft>
                        <a:buClrTx/>
                        <a:buFont typeface="+mj-lt"/>
                        <a:buAutoNum type="arabicPeriod"/>
                      </a:pPr>
                      <a:endParaRPr lang="en-CA" sz="11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4000" indent="-144000">
                        <a:lnSpc>
                          <a:spcPts val="1300"/>
                        </a:lnSpc>
                        <a:spcBef>
                          <a:spcPts val="600"/>
                        </a:spcBef>
                        <a:spcAft>
                          <a:spcPts val="0"/>
                        </a:spcAft>
                        <a:buClrTx/>
                        <a:buFont typeface="+mj-lt"/>
                        <a:buAutoNum type="arabicPeriod"/>
                      </a:pPr>
                      <a:endParaRPr lang="en-CA" sz="11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4000" indent="-144000">
                        <a:lnSpc>
                          <a:spcPts val="1300"/>
                        </a:lnSpc>
                        <a:spcBef>
                          <a:spcPts val="600"/>
                        </a:spcBef>
                        <a:spcAft>
                          <a:spcPts val="0"/>
                        </a:spcAft>
                        <a:buClrTx/>
                        <a:buFont typeface="+mj-lt"/>
                        <a:buAutoNum type="arabicPeriod"/>
                      </a:pPr>
                      <a:endParaRPr lang="en-CA" sz="11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76426915"/>
      </p:ext>
    </p:extLst>
  </p:cSld>
  <p:clrMapOvr>
    <a:masterClrMapping/>
  </p:clrMapOvr>
</p:sld>
</file>

<file path=ppt/theme/theme1.xml><?xml version="1.0" encoding="utf-8"?>
<a:theme xmlns:a="http://schemas.openxmlformats.org/drawingml/2006/main" name="Cover-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Generic">
  <a:themeElements>
    <a:clrScheme name="McLean Research Palette">
      <a:dk1>
        <a:srgbClr val="000000"/>
      </a:dk1>
      <a:lt1>
        <a:srgbClr val="FFFFFF"/>
      </a:lt1>
      <a:dk2>
        <a:srgbClr val="494A4A"/>
      </a:dk2>
      <a:lt2>
        <a:srgbClr val="C9C9C9"/>
      </a:lt2>
      <a:accent1>
        <a:srgbClr val="414299"/>
      </a:accent1>
      <a:accent2>
        <a:srgbClr val="8656A3"/>
      </a:accent2>
      <a:accent3>
        <a:srgbClr val="2576B6"/>
      </a:accent3>
      <a:accent4>
        <a:srgbClr val="299C47"/>
      </a:accent4>
      <a:accent5>
        <a:srgbClr val="1D5E91"/>
      </a:accent5>
      <a:accent6>
        <a:srgbClr val="494A4A"/>
      </a:accent6>
      <a:hlink>
        <a:srgbClr val="3A1891"/>
      </a:hlink>
      <a:folHlink>
        <a:srgbClr val="5D3291"/>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0" indent="0" algn="l">
          <a:lnSpc>
            <a:spcPct val="110000"/>
          </a:lnSpc>
          <a:buNone/>
          <a:defRPr sz="1400" dirty="0" err="1" smtClean="0">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1862</Words>
  <Application>Microsoft Office PowerPoint</Application>
  <PresentationFormat>Custom</PresentationFormat>
  <Paragraphs>147</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Montserrat SemiBold</vt:lpstr>
      <vt:lpstr>Roboto</vt:lpstr>
      <vt:lpstr>Exo Light</vt:lpstr>
      <vt:lpstr>Calibri</vt:lpstr>
      <vt:lpstr>Roboto Condensed Light</vt:lpstr>
      <vt:lpstr>Arial</vt:lpstr>
      <vt:lpstr>Exo</vt:lpstr>
      <vt:lpstr>Cover-Light</vt:lpstr>
      <vt:lpstr>Slide-Generic</vt:lpstr>
      <vt:lpstr>PowerPoint Presentation</vt:lpstr>
      <vt:lpstr>Dependent care during the pandemic</vt:lpstr>
      <vt:lpstr>Follow our process for communication with your manager</vt:lpstr>
      <vt:lpstr>Step 1: Explore the Current Situation</vt:lpstr>
      <vt:lpstr>Step 2: Identify Solutions</vt:lpstr>
      <vt:lpstr>Step 3: Implement and Monitor</vt:lpstr>
      <vt:lpstr>Take care of your mental health</vt:lpstr>
      <vt:lpstr>Ideas for making dependent care work</vt:lpstr>
      <vt:lpstr>Employee Action Template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2020-03-19T13:15:41Z</dcterms:created>
  <dcterms:modified xsi:type="dcterms:W3CDTF">2020-03-19T13:15:45Z</dcterms:modified>
</cp:coreProperties>
</file>